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9" r:id="rId4"/>
    <p:sldId id="262" r:id="rId5"/>
    <p:sldId id="269" r:id="rId6"/>
    <p:sldId id="263" r:id="rId7"/>
    <p:sldId id="268" r:id="rId8"/>
    <p:sldId id="270" r:id="rId9"/>
    <p:sldId id="272" r:id="rId10"/>
    <p:sldId id="271" r:id="rId11"/>
    <p:sldId id="273" r:id="rId12"/>
    <p:sldId id="274" r:id="rId13"/>
    <p:sldId id="275" r:id="rId14"/>
    <p:sldId id="277" r:id="rId15"/>
    <p:sldId id="260" r:id="rId16"/>
    <p:sldId id="265" r:id="rId17"/>
    <p:sldId id="266" r:id="rId18"/>
    <p:sldId id="267" r:id="rId19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5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0DE78-0EC1-184C-A773-FBB82777A446}" type="datetimeFigureOut">
              <a:rPr lang="nl-NL" smtClean="0"/>
              <a:t>21-01-14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F402E-3E8A-1E44-9449-6A05E465316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75914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6DEEC-1D2B-964E-AC59-81CE7785C41F}" type="datetimeFigureOut">
              <a:rPr lang="nl-NL" smtClean="0"/>
              <a:t>21-01-14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4A45E-E92A-8247-8C2C-A9C169466E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04082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#HBavond 21-01-2014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 - Inrichten van lessen voor hoogbegaafde leerlingen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6EE9-CB5D-6548-9820-A327D91172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9883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#HBavond 21-01-2014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 - Inrichten van lessen voor hoogbegaafde leerlingen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6EE9-CB5D-6548-9820-A327D91172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501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#HBavond 21-01-2014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 - Inrichten van lessen voor hoogbegaafde leerlingen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6EE9-CB5D-6548-9820-A327D91172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293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#HBavond 21-01-2014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 - Inrichten van lessen voor hoogbegaafde leerlingen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6EE9-CB5D-6548-9820-A327D91172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522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#HBavond 21-01-2014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 - Inrichten van lessen voor hoogbegaafde leerlingen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6EE9-CB5D-6548-9820-A327D91172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6070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#HBavond 21-01-2014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 - Inrichten van lessen voor hoogbegaafde leerlingen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6EE9-CB5D-6548-9820-A327D91172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5586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#HBavond 21-01-2014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 - Inrichten van lessen voor hoogbegaafde leerlingen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6EE9-CB5D-6548-9820-A327D91172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313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#HBavond 21-01-2014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 - Inrichten van lessen voor hoogbegaafde leerlingen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6EE9-CB5D-6548-9820-A327D91172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488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#HBavond 21-01-2014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 - Inrichten van lessen voor hoogbegaafde leerlingen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6EE9-CB5D-6548-9820-A327D91172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538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#HBavond 21-01-2014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 - Inrichten van lessen voor hoogbegaafde leerlingen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6EE9-CB5D-6548-9820-A327D91172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9092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#HBavond 21-01-2014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 - Inrichten van lessen voor hoogbegaafde leerlingen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6EE9-CB5D-6548-9820-A327D91172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9490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559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#HBavond 21-01-2014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328413" y="6356350"/>
            <a:ext cx="54253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Sander Claassen - Inrichten van lessen voor hoogbegaafde leerlingen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093412" y="6356350"/>
            <a:ext cx="593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66EE9-CB5D-6548-9820-A327D911724C}" type="slidenum">
              <a:rPr lang="nl-NL" smtClean="0"/>
              <a:t>‹nr.›</a:t>
            </a:fld>
            <a:endParaRPr lang="nl-NL"/>
          </a:p>
        </p:txBody>
      </p:sp>
      <p:pic>
        <p:nvPicPr>
          <p:cNvPr id="16" name="Afbeelding 15" descr="logo hb020.jpg"/>
          <p:cNvPicPr>
            <a:picLocks noChangeAspect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720" y="39811"/>
            <a:ext cx="1402731" cy="140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1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gif"/><Relationship Id="rId5" Type="http://schemas.openxmlformats.org/officeDocument/2006/relationships/image" Target="../media/image5.gif"/><Relationship Id="rId6" Type="http://schemas.openxmlformats.org/officeDocument/2006/relationships/image" Target="../media/image6.jpg"/><Relationship Id="rId7" Type="http://schemas.openxmlformats.org/officeDocument/2006/relationships/image" Target="../media/image7.jpg"/><Relationship Id="rId8" Type="http://schemas.openxmlformats.org/officeDocument/2006/relationships/image" Target="../media/image8.jp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63408"/>
            <a:ext cx="7772400" cy="2137042"/>
          </a:xfrm>
        </p:spPr>
        <p:txBody>
          <a:bodyPr>
            <a:normAutofit/>
          </a:bodyPr>
          <a:lstStyle/>
          <a:p>
            <a:pPr algn="ctr"/>
            <a:r>
              <a:rPr lang="nl-NL" dirty="0"/>
              <a:t>Op welke manier kun je het beste je lessen inrichten voor hoogbegaafde leerlingen?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0" y="4327992"/>
            <a:ext cx="9144000" cy="17526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#HBavond 21 januari 2014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Sander Claassen</a:t>
            </a:r>
          </a:p>
          <a:p>
            <a:r>
              <a:rPr lang="nl-NL" dirty="0">
                <a:solidFill>
                  <a:srgbClr val="FF0000"/>
                </a:solidFill>
              </a:rPr>
              <a:t>d</a:t>
            </a:r>
            <a:r>
              <a:rPr lang="nl-NL" dirty="0" smtClean="0">
                <a:solidFill>
                  <a:srgbClr val="FF0000"/>
                </a:solidFill>
              </a:rPr>
              <a:t>ocent wiskunde / </a:t>
            </a:r>
            <a:r>
              <a:rPr lang="nl-NL" dirty="0" err="1" smtClean="0">
                <a:solidFill>
                  <a:srgbClr val="FF0000"/>
                </a:solidFill>
              </a:rPr>
              <a:t>mede-oprichter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b="1" dirty="0" smtClean="0">
                <a:solidFill>
                  <a:srgbClr val="FF0000"/>
                </a:solidFill>
              </a:rPr>
              <a:t>hb020</a:t>
            </a:r>
            <a:endParaRPr lang="nl-N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006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Aanpak bij wiskunde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In 1</a:t>
            </a:r>
            <a:r>
              <a:rPr lang="nl-NL" baseline="30000" dirty="0" smtClean="0">
                <a:solidFill>
                  <a:srgbClr val="FF0000"/>
                </a:solidFill>
              </a:rPr>
              <a:t>e</a:t>
            </a:r>
            <a:r>
              <a:rPr lang="nl-NL" dirty="0" smtClean="0">
                <a:solidFill>
                  <a:srgbClr val="FF0000"/>
                </a:solidFill>
              </a:rPr>
              <a:t> klas tot herfstvakantie geen boek maar brede (uitdagende) inleiding op vakgebied</a:t>
            </a:r>
          </a:p>
          <a:p>
            <a:r>
              <a:rPr lang="nl-NL" dirty="0" smtClean="0"/>
              <a:t>Groeperen van onderwerpen (meetkunde, algebra, analyse, kansrekening)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Start nieuwe stof in vogelvlucht en dan gelijk “test jezelf”</a:t>
            </a:r>
          </a:p>
          <a:p>
            <a:r>
              <a:rPr lang="nl-NL" dirty="0" smtClean="0"/>
              <a:t>Differentiëren in mate van oefenen (maar niet versnellen)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Niet alleen werken uit boek, ook met computer</a:t>
            </a:r>
          </a:p>
          <a:p>
            <a:r>
              <a:rPr lang="nl-NL" dirty="0" smtClean="0"/>
              <a:t>Altijd gelegenheid tot verdieping bieden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Geregeld werken aan “Eigen keuze”</a:t>
            </a:r>
          </a:p>
          <a:p>
            <a:r>
              <a:rPr lang="nl-NL" dirty="0" smtClean="0"/>
              <a:t>Meedoen met wedstrijden (Kangoeroe, Wiskunde </a:t>
            </a:r>
            <a:r>
              <a:rPr lang="nl-NL" dirty="0"/>
              <a:t>O</a:t>
            </a:r>
            <a:r>
              <a:rPr lang="nl-NL" dirty="0" smtClean="0"/>
              <a:t>lympiade, Onderbouw </a:t>
            </a:r>
            <a:r>
              <a:rPr lang="nl-NL" dirty="0"/>
              <a:t>W</a:t>
            </a:r>
            <a:r>
              <a:rPr lang="nl-NL" dirty="0" smtClean="0"/>
              <a:t>iskunde </a:t>
            </a:r>
            <a:r>
              <a:rPr lang="nl-NL" dirty="0"/>
              <a:t>D</a:t>
            </a:r>
            <a:r>
              <a:rPr lang="nl-NL" dirty="0" smtClean="0"/>
              <a:t>ag)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Af en toe opzettelijk in duo’s (sterke/zwakke leerlingen)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 - Inrichten van lessen voor hoogbegaafde leerlingen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#HBavond 21-01-2014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6EE9-CB5D-6548-9820-A327D911724C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9029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Start eerste klas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Vragenlijst ter kennismaking</a:t>
            </a:r>
          </a:p>
          <a:p>
            <a:r>
              <a:rPr lang="nl-NL" dirty="0" smtClean="0"/>
              <a:t>Getallenwoordenboek maken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Eigenschappen verschillende soorten getallen</a:t>
            </a:r>
          </a:p>
          <a:p>
            <a:r>
              <a:rPr lang="nl-NL" dirty="0" smtClean="0"/>
              <a:t>Verzamelingen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Slim rekenen bij bijzondere optelsommen</a:t>
            </a:r>
          </a:p>
          <a:p>
            <a:r>
              <a:rPr lang="nl-NL" dirty="0" smtClean="0"/>
              <a:t>Rekenen met 0, 1 en oneindig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Formules maken bij patronen/getallenreeksen</a:t>
            </a:r>
          </a:p>
          <a:p>
            <a:r>
              <a:rPr lang="nl-NL" dirty="0" smtClean="0"/>
              <a:t>Fibonacci</a:t>
            </a:r>
          </a:p>
          <a:p>
            <a:r>
              <a:rPr lang="nl-NL" dirty="0" err="1" smtClean="0">
                <a:solidFill>
                  <a:srgbClr val="FF0000"/>
                </a:solidFill>
              </a:rPr>
              <a:t>Geogebra</a:t>
            </a:r>
            <a:endParaRPr lang="nl-NL" dirty="0">
              <a:solidFill>
                <a:srgbClr val="FF0000"/>
              </a:solidFill>
            </a:endParaRPr>
          </a:p>
          <a:p>
            <a:r>
              <a:rPr lang="nl-NL" dirty="0" smtClean="0"/>
              <a:t>Vlakvullingen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“The Story of </a:t>
            </a:r>
            <a:r>
              <a:rPr lang="nl-NL" dirty="0" err="1" smtClean="0">
                <a:solidFill>
                  <a:srgbClr val="FF0000"/>
                </a:solidFill>
              </a:rPr>
              <a:t>Maths</a:t>
            </a:r>
            <a:r>
              <a:rPr lang="nl-NL" dirty="0" smtClean="0">
                <a:solidFill>
                  <a:srgbClr val="FF0000"/>
                </a:solidFill>
              </a:rPr>
              <a:t>”</a:t>
            </a:r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#HBavond 21-01-2014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 - Inrichten van lessen voor hoogbegaafde leerlingen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6EE9-CB5D-6548-9820-A327D911724C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4044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Onderwerpen “Eigen keuze”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Driehoek van Pascal (diverse opdrachten)</a:t>
            </a:r>
          </a:p>
          <a:p>
            <a:r>
              <a:rPr lang="nl-NL" dirty="0" smtClean="0"/>
              <a:t>Geheimschrift (Wisschrift)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Sinus en cosinus (zelf op onderzoek)</a:t>
            </a:r>
          </a:p>
          <a:p>
            <a:r>
              <a:rPr lang="nl-NL" dirty="0" smtClean="0"/>
              <a:t>Islamitische mozaïeken </a:t>
            </a:r>
            <a:r>
              <a:rPr lang="nl-NL" sz="3000" dirty="0" smtClean="0"/>
              <a:t>(module vwo bovenbouw)</a:t>
            </a:r>
            <a:endParaRPr lang="nl-NL" dirty="0" smtClean="0"/>
          </a:p>
          <a:p>
            <a:r>
              <a:rPr lang="nl-NL" dirty="0" smtClean="0">
                <a:solidFill>
                  <a:srgbClr val="FF0000"/>
                </a:solidFill>
              </a:rPr>
              <a:t>Oneindig (Zebra boekje)</a:t>
            </a:r>
          </a:p>
          <a:p>
            <a:r>
              <a:rPr lang="nl-NL" dirty="0" smtClean="0"/>
              <a:t>Fibonacci (zelf op onderzoek)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Pi (zelf op onderzoek)</a:t>
            </a:r>
          </a:p>
          <a:p>
            <a:r>
              <a:rPr lang="nl-NL" dirty="0" smtClean="0"/>
              <a:t>Slim rekenen (W=kunde+)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#HBavond 21-01-2014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 - Inrichten van lessen voor hoogbegaafde leerlingen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6EE9-CB5D-6548-9820-A327D911724C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754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685" y="274638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/>
              <a:t>Alternatieve opdrachten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#HBavond 21-01-2014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 - Inrichten van lessen voor hoogbegaafde leerlingen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6EE9-CB5D-6548-9820-A327D911724C}" type="slidenum">
              <a:rPr lang="nl-NL" smtClean="0"/>
              <a:t>13</a:t>
            </a:fld>
            <a:endParaRPr lang="nl-NL"/>
          </a:p>
        </p:txBody>
      </p:sp>
      <p:pic>
        <p:nvPicPr>
          <p:cNvPr id="7" name="Afbeelding 6" descr="center triangle 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06" y="1417639"/>
            <a:ext cx="1329704" cy="1329704"/>
          </a:xfrm>
          <a:prstGeom prst="rect">
            <a:avLst/>
          </a:prstGeom>
        </p:spPr>
      </p:pic>
      <p:pic>
        <p:nvPicPr>
          <p:cNvPr id="8" name="Afbeelding 7" descr="center triangle 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902" y="1417638"/>
            <a:ext cx="1329705" cy="1329705"/>
          </a:xfrm>
          <a:prstGeom prst="rect">
            <a:avLst/>
          </a:prstGeom>
        </p:spPr>
      </p:pic>
      <p:pic>
        <p:nvPicPr>
          <p:cNvPr id="9" name="Afbeelding 8" descr="center triangle 3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07" y="2867241"/>
            <a:ext cx="1329704" cy="1329704"/>
          </a:xfrm>
          <a:prstGeom prst="rect">
            <a:avLst/>
          </a:prstGeom>
        </p:spPr>
      </p:pic>
      <p:pic>
        <p:nvPicPr>
          <p:cNvPr id="10" name="Afbeelding 9" descr="center triangle 4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902" y="2867241"/>
            <a:ext cx="1329705" cy="1329705"/>
          </a:xfrm>
          <a:prstGeom prst="rect">
            <a:avLst/>
          </a:prstGeom>
        </p:spPr>
      </p:pic>
      <p:pic>
        <p:nvPicPr>
          <p:cNvPr id="11" name="Afbeelding 10" descr="grafieken tekenen met je lichaam - bewegingsintelligenti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70" y="1417638"/>
            <a:ext cx="2595901" cy="3462932"/>
          </a:xfrm>
          <a:prstGeom prst="rect">
            <a:avLst/>
          </a:prstGeom>
        </p:spPr>
      </p:pic>
      <p:pic>
        <p:nvPicPr>
          <p:cNvPr id="12" name="Afbeelding 11" descr="origami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07" y="4323689"/>
            <a:ext cx="1329704" cy="1329704"/>
          </a:xfrm>
          <a:prstGeom prst="rect">
            <a:avLst/>
          </a:prstGeom>
        </p:spPr>
      </p:pic>
      <p:pic>
        <p:nvPicPr>
          <p:cNvPr id="13" name="Afbeelding 12" descr="pringles try this at hom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902" y="4323689"/>
            <a:ext cx="1329705" cy="1329705"/>
          </a:xfrm>
          <a:prstGeom prst="rect">
            <a:avLst/>
          </a:prstGeom>
        </p:spPr>
      </p:pic>
      <p:pic>
        <p:nvPicPr>
          <p:cNvPr id="14" name="Afbeelding 13" descr="zero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635" y="-15677"/>
            <a:ext cx="3299365" cy="6873677"/>
          </a:xfrm>
          <a:prstGeom prst="rect">
            <a:avLst/>
          </a:prstGeom>
        </p:spPr>
      </p:pic>
      <p:pic>
        <p:nvPicPr>
          <p:cNvPr id="3" name="Afbeelding 2" descr="Screenshot 2014-01-21 17.30.50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070" y="5057422"/>
            <a:ext cx="2585125" cy="11919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4434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Alternatieve opdrachten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#HBavond 21-01-2014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 - Inrichten van lessen voor hoogbegaafde leerlingen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6EE9-CB5D-6548-9820-A327D911724C}" type="slidenum">
              <a:rPr lang="nl-NL" smtClean="0"/>
              <a:t>14</a:t>
            </a:fld>
            <a:endParaRPr lang="nl-NL"/>
          </a:p>
        </p:txBody>
      </p:sp>
      <p:pic>
        <p:nvPicPr>
          <p:cNvPr id="6" name="Afbeelding 5" descr="De Kleine Prins gelooft niet in de stelling van Pythagora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6926"/>
            <a:ext cx="4541802" cy="6427223"/>
          </a:xfrm>
          <a:prstGeom prst="rect">
            <a:avLst/>
          </a:prstGeom>
        </p:spPr>
      </p:pic>
      <p:pic>
        <p:nvPicPr>
          <p:cNvPr id="7" name="Afbeelding 6" descr="Schoenveters rijge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376" y="803687"/>
            <a:ext cx="4407252" cy="623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03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Quotes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126016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Every child deserves an equal opportunity to struggle. </a:t>
            </a:r>
            <a:r>
              <a:rPr lang="en-US" sz="2200" dirty="0" smtClean="0">
                <a:solidFill>
                  <a:srgbClr val="FF0000"/>
                </a:solidFill>
              </a:rPr>
              <a:t>[Mary Slade]</a:t>
            </a:r>
          </a:p>
          <a:p>
            <a:r>
              <a:rPr lang="en-US" dirty="0" smtClean="0"/>
              <a:t>Being gifted needs courage. </a:t>
            </a:r>
            <a:r>
              <a:rPr lang="en-US" sz="2200" dirty="0" smtClean="0"/>
              <a:t>[Georg </a:t>
            </a:r>
            <a:r>
              <a:rPr lang="en-US" sz="2200" dirty="0" err="1" smtClean="0"/>
              <a:t>Brandes</a:t>
            </a:r>
            <a:r>
              <a:rPr lang="en-US" sz="2200" dirty="0" smtClean="0"/>
              <a:t>]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pupil who is never required to do what he cannot do, never does what he can do. </a:t>
            </a:r>
            <a:r>
              <a:rPr lang="en-US" sz="2200" dirty="0" smtClean="0">
                <a:solidFill>
                  <a:srgbClr val="FF0000"/>
                </a:solidFill>
              </a:rPr>
              <a:t>[John Stuart Mill]</a:t>
            </a:r>
          </a:p>
          <a:p>
            <a:r>
              <a:rPr lang="en-US" dirty="0" smtClean="0"/>
              <a:t>The winner's edge is not in a gifted birth, a high IQ, or in talent. The winner's edge is all in the attitude, not aptitude. Attitude is the criterion for success. </a:t>
            </a:r>
            <a:r>
              <a:rPr lang="en-US" sz="2200" dirty="0" smtClean="0"/>
              <a:t>[Denis </a:t>
            </a:r>
            <a:r>
              <a:rPr lang="en-US" sz="2200" dirty="0" err="1" smtClean="0"/>
              <a:t>Waitley</a:t>
            </a:r>
            <a:r>
              <a:rPr lang="en-US" sz="2200" dirty="0" smtClean="0"/>
              <a:t>]</a:t>
            </a:r>
            <a:endParaRPr lang="en-US" sz="22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 - Inrichten van lessen voor hoogbegaafde leerlingen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#HBavond 21-01-2014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6EE9-CB5D-6548-9820-A327D911724C}" type="slidenum">
              <a:rPr lang="nl-NL" smtClean="0"/>
              <a:t>15</a:t>
            </a:fld>
            <a:endParaRPr lang="nl-NL"/>
          </a:p>
        </p:txBody>
      </p:sp>
      <p:pic>
        <p:nvPicPr>
          <p:cNvPr id="7" name="Afbeelding 6" descr="ner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265" y="1600200"/>
            <a:ext cx="3216534" cy="428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41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Vragen!!!</a:t>
            </a:r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 - Inrichten van lessen voor hoogbegaafde leerlingen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#HBavond 21-01-2014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6EE9-CB5D-6548-9820-A327D911724C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0134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2400" dirty="0" smtClean="0">
                <a:solidFill>
                  <a:srgbClr val="FF0000"/>
                </a:solidFill>
              </a:rPr>
              <a:t>Deel onderling ervaringen betreffende hoogbegaafde leerlingen: wat heb je meegemaakt, hoe pakte je dat aan, wat ging goed/fout, welke lessen geleerd?</a:t>
            </a:r>
          </a:p>
          <a:p>
            <a:r>
              <a:rPr lang="nl-NL" sz="2400" dirty="0" smtClean="0"/>
              <a:t>Analyseer welk van je leerlingen een </a:t>
            </a:r>
            <a:r>
              <a:rPr lang="nl-NL" sz="2400" dirty="0" err="1" smtClean="0"/>
              <a:t>Fixed</a:t>
            </a:r>
            <a:r>
              <a:rPr lang="nl-NL" sz="2400" dirty="0" smtClean="0"/>
              <a:t> </a:t>
            </a:r>
            <a:r>
              <a:rPr lang="nl-NL" sz="2400" dirty="0" err="1" smtClean="0"/>
              <a:t>mindset</a:t>
            </a:r>
            <a:r>
              <a:rPr lang="nl-NL" sz="2400" dirty="0" smtClean="0"/>
              <a:t> hebben en welke een </a:t>
            </a:r>
            <a:r>
              <a:rPr lang="nl-NL" sz="2400" dirty="0" err="1" smtClean="0"/>
              <a:t>Growth</a:t>
            </a:r>
            <a:r>
              <a:rPr lang="nl-NL" sz="2400" dirty="0" smtClean="0"/>
              <a:t> </a:t>
            </a:r>
            <a:r>
              <a:rPr lang="nl-NL" sz="2400" dirty="0" err="1" smtClean="0"/>
              <a:t>mindset</a:t>
            </a:r>
            <a:r>
              <a:rPr lang="nl-NL" sz="2400" dirty="0" smtClean="0"/>
              <a:t>. Hoe uit zich dat? Hoe ga je ermee om?</a:t>
            </a:r>
          </a:p>
          <a:p>
            <a:r>
              <a:rPr lang="nl-NL" sz="2400" dirty="0" smtClean="0">
                <a:solidFill>
                  <a:srgbClr val="FF0000"/>
                </a:solidFill>
              </a:rPr>
              <a:t>Ga in gesprek met “lastige” leerlingen en onderzoek waar ze </a:t>
            </a:r>
            <a:r>
              <a:rPr lang="nl-NL" sz="2400" i="1" dirty="0" smtClean="0">
                <a:solidFill>
                  <a:srgbClr val="FF0000"/>
                </a:solidFill>
              </a:rPr>
              <a:t>echt</a:t>
            </a:r>
            <a:r>
              <a:rPr lang="nl-NL" sz="2400" dirty="0" smtClean="0">
                <a:solidFill>
                  <a:srgbClr val="FF0000"/>
                </a:solidFill>
              </a:rPr>
              <a:t> mee zitten, wat zij anders zouden willen in hun lessen.</a:t>
            </a:r>
          </a:p>
          <a:p>
            <a:r>
              <a:rPr lang="nl-NL" sz="2400" dirty="0" smtClean="0"/>
              <a:t>Werk, gericht op hoogbegaafde leerlingen, een les (of lessenreeks) uit, zodat deze beter wordt: top down, gedifferentieerd en/of vakoverstijgend.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 - Inrichten van lessen voor hoogbegaafde leerlingen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#HBavond 21-01-2014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6EE9-CB5D-6548-9820-A327D911724C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751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Tot ziens!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dirty="0" smtClean="0">
                <a:solidFill>
                  <a:srgbClr val="FF0000"/>
                </a:solidFill>
              </a:rPr>
              <a:t>Sander Claassen</a:t>
            </a:r>
          </a:p>
          <a:p>
            <a:pPr marL="0" indent="0">
              <a:buNone/>
            </a:pPr>
            <a:r>
              <a:rPr lang="nl-NL" dirty="0" err="1" smtClean="0"/>
              <a:t>sander.claassen@gmail.com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>
                <a:solidFill>
                  <a:srgbClr val="FF0000"/>
                </a:solidFill>
              </a:rPr>
              <a:t>@</a:t>
            </a:r>
            <a:r>
              <a:rPr lang="nl-NL" dirty="0" err="1" smtClean="0">
                <a:solidFill>
                  <a:srgbClr val="FF0000"/>
                </a:solidFill>
              </a:rPr>
              <a:t>sndrclsn</a:t>
            </a:r>
            <a:r>
              <a:rPr lang="nl-NL" dirty="0" smtClean="0">
                <a:solidFill>
                  <a:srgbClr val="FF0000"/>
                </a:solidFill>
              </a:rPr>
              <a:t>, @hb020</a:t>
            </a:r>
          </a:p>
          <a:p>
            <a:pPr marL="0" indent="0">
              <a:buNone/>
            </a:pPr>
            <a:r>
              <a:rPr lang="nl-NL" dirty="0" smtClean="0"/>
              <a:t>hb020.wordpress.com</a:t>
            </a:r>
          </a:p>
          <a:p>
            <a:pPr marL="0" indent="0">
              <a:buNone/>
            </a:pPr>
            <a:endParaRPr lang="nl-NL" sz="2800" dirty="0" smtClean="0"/>
          </a:p>
          <a:p>
            <a:pPr marL="0" indent="0">
              <a:buNone/>
            </a:pPr>
            <a:r>
              <a:rPr lang="nl-NL" sz="2800" b="1" dirty="0" smtClean="0">
                <a:solidFill>
                  <a:srgbClr val="FF0000"/>
                </a:solidFill>
              </a:rPr>
              <a:t>http</a:t>
            </a:r>
            <a:r>
              <a:rPr lang="nl-NL" sz="2800" b="1" dirty="0">
                <a:solidFill>
                  <a:srgbClr val="FF0000"/>
                </a:solidFill>
              </a:rPr>
              <a:t>://</a:t>
            </a:r>
            <a:r>
              <a:rPr lang="nl-NL" sz="2800" b="1" dirty="0" err="1">
                <a:solidFill>
                  <a:srgbClr val="FF0000"/>
                </a:solidFill>
              </a:rPr>
              <a:t>bit.ly</a:t>
            </a:r>
            <a:r>
              <a:rPr lang="nl-NL" sz="2800" b="1" dirty="0">
                <a:solidFill>
                  <a:srgbClr val="FF0000"/>
                </a:solidFill>
              </a:rPr>
              <a:t>/</a:t>
            </a:r>
            <a:r>
              <a:rPr lang="nl-NL" sz="2800" b="1" dirty="0" err="1">
                <a:solidFill>
                  <a:srgbClr val="FF0000"/>
                </a:solidFill>
              </a:rPr>
              <a:t>wiskundevoorhoogbegaafdeleerlingen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 - Inrichten van lessen voor hoogbegaafde leerlingen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#HBavond 21-01-2014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6EE9-CB5D-6548-9820-A327D911724C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2104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Mijn achtergrond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Hoogbegaafde zoon (11 jaar, groep 8)</a:t>
            </a:r>
          </a:p>
          <a:p>
            <a:pPr lvl="1"/>
            <a:r>
              <a:rPr lang="nl-NL" dirty="0" smtClean="0">
                <a:solidFill>
                  <a:srgbClr val="FF0000"/>
                </a:solidFill>
              </a:rPr>
              <a:t>Voor 3</a:t>
            </a:r>
            <a:r>
              <a:rPr lang="nl-NL" baseline="30000" dirty="0" smtClean="0">
                <a:solidFill>
                  <a:srgbClr val="FF0000"/>
                </a:solidFill>
              </a:rPr>
              <a:t>e</a:t>
            </a:r>
            <a:r>
              <a:rPr lang="nl-NL" dirty="0" smtClean="0">
                <a:solidFill>
                  <a:srgbClr val="FF0000"/>
                </a:solidFill>
              </a:rPr>
              <a:t> jaar naar voltijds hb-onderwijs (in Huizen)</a:t>
            </a:r>
          </a:p>
          <a:p>
            <a:r>
              <a:rPr lang="nl-NL" dirty="0" err="1"/>
              <a:t>M</a:t>
            </a:r>
            <a:r>
              <a:rPr lang="nl-NL" dirty="0" err="1" smtClean="0"/>
              <a:t>ede-oprichter</a:t>
            </a:r>
            <a:r>
              <a:rPr lang="nl-NL" dirty="0" smtClean="0"/>
              <a:t> </a:t>
            </a:r>
            <a:r>
              <a:rPr lang="nl-NL" b="1" dirty="0" smtClean="0"/>
              <a:t>hb020</a:t>
            </a:r>
            <a:r>
              <a:rPr lang="nl-NL" dirty="0" smtClean="0"/>
              <a:t> (december 2011)</a:t>
            </a:r>
            <a:endParaRPr lang="nl-NL" b="1" dirty="0" smtClean="0"/>
          </a:p>
          <a:p>
            <a:pPr lvl="1"/>
            <a:r>
              <a:rPr lang="nl-NL" dirty="0" smtClean="0"/>
              <a:t>Onderwijs voor hoogbegaafde </a:t>
            </a:r>
            <a:r>
              <a:rPr lang="nl-NL" dirty="0"/>
              <a:t>leerlingen s</a:t>
            </a:r>
            <a:r>
              <a:rPr lang="nl-NL" dirty="0" smtClean="0"/>
              <a:t>timuleren</a:t>
            </a:r>
          </a:p>
          <a:p>
            <a:pPr lvl="1"/>
            <a:r>
              <a:rPr lang="nl-NL" dirty="0" smtClean="0"/>
              <a:t>Via gemeenteraad, scholen, hb-specialisten, ouders</a:t>
            </a:r>
          </a:p>
          <a:p>
            <a:pPr lvl="1"/>
            <a:r>
              <a:rPr lang="nl-NL" dirty="0" smtClean="0"/>
              <a:t>Spelletjesmiddagen, #</a:t>
            </a:r>
            <a:r>
              <a:rPr lang="nl-NL" dirty="0" err="1" smtClean="0"/>
              <a:t>HBavonden</a:t>
            </a:r>
            <a:r>
              <a:rPr lang="nl-NL" dirty="0" smtClean="0"/>
              <a:t>, </a:t>
            </a:r>
            <a:r>
              <a:rPr lang="nl-NL" dirty="0" err="1" smtClean="0"/>
              <a:t>Twitter</a:t>
            </a:r>
            <a:r>
              <a:rPr lang="nl-NL" dirty="0" smtClean="0"/>
              <a:t>, Blog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Docent wiskunde op SG Huizermaat</a:t>
            </a:r>
          </a:p>
          <a:p>
            <a:pPr lvl="1"/>
            <a:r>
              <a:rPr lang="nl-NL" dirty="0" smtClean="0">
                <a:solidFill>
                  <a:srgbClr val="FF0000"/>
                </a:solidFill>
              </a:rPr>
              <a:t>Sinds 2011 naast mavo/havo/vwo/vwo+ ook “Talent” klassen</a:t>
            </a:r>
          </a:p>
          <a:p>
            <a:pPr lvl="1"/>
            <a:r>
              <a:rPr lang="nl-NL" dirty="0" smtClean="0">
                <a:solidFill>
                  <a:srgbClr val="FF0000"/>
                </a:solidFill>
              </a:rPr>
              <a:t>Onderzoek: wiskunde onderwijs voor hoogbegaafden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 - Inrichten van lessen voor hoogbegaafde leerlingen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#HBavond 21-01-2014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6EE9-CB5D-6548-9820-A327D911724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5410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Traumatische voorgeschiedenis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Sociaal emotioneel, pesten</a:t>
            </a:r>
          </a:p>
          <a:p>
            <a:r>
              <a:rPr lang="nl-NL" dirty="0" smtClean="0"/>
              <a:t>Gedragsproblemen (hoogbegaafd “plus”)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Onderpresteren: cijfers zeggen niet alles</a:t>
            </a:r>
          </a:p>
          <a:p>
            <a:r>
              <a:rPr lang="nl-NL" dirty="0"/>
              <a:t>Geen signalering door school/leraren</a:t>
            </a:r>
          </a:p>
          <a:p>
            <a:r>
              <a:rPr lang="nl-NL" dirty="0">
                <a:solidFill>
                  <a:srgbClr val="FF0000"/>
                </a:solidFill>
              </a:rPr>
              <a:t>Weinig vertrouwen in school/leraren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 - Inrichten van lessen voor hoogbegaafde leerlingen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#HBavond 21-01-2014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6EE9-CB5D-6548-9820-A327D911724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6600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Andere leerstijl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Top down</a:t>
            </a:r>
          </a:p>
          <a:p>
            <a:r>
              <a:rPr lang="nl-NL" dirty="0" smtClean="0"/>
              <a:t>Grenzen nooit tegengekomen, of juist vermijden</a:t>
            </a:r>
          </a:p>
          <a:p>
            <a:r>
              <a:rPr lang="nl-NL" dirty="0">
                <a:solidFill>
                  <a:srgbClr val="FF0000"/>
                </a:solidFill>
              </a:rPr>
              <a:t>Niet geleerd te leren</a:t>
            </a:r>
          </a:p>
          <a:p>
            <a:r>
              <a:rPr lang="nl-NL" dirty="0" err="1"/>
              <a:t>Fixed</a:t>
            </a:r>
            <a:r>
              <a:rPr lang="nl-NL" dirty="0"/>
              <a:t> </a:t>
            </a:r>
            <a:r>
              <a:rPr lang="nl-NL" dirty="0" err="1"/>
              <a:t>mindset</a:t>
            </a:r>
            <a:r>
              <a:rPr lang="nl-NL" dirty="0"/>
              <a:t> </a:t>
            </a:r>
            <a:r>
              <a:rPr lang="nl-NL" dirty="0" err="1"/>
              <a:t>vs</a:t>
            </a:r>
            <a:r>
              <a:rPr lang="nl-NL" dirty="0"/>
              <a:t> </a:t>
            </a:r>
            <a:r>
              <a:rPr lang="nl-NL" dirty="0" err="1"/>
              <a:t>Growth</a:t>
            </a:r>
            <a:r>
              <a:rPr lang="nl-NL" dirty="0"/>
              <a:t> </a:t>
            </a:r>
            <a:r>
              <a:rPr lang="nl-NL" dirty="0" err="1"/>
              <a:t>mindset</a:t>
            </a:r>
            <a:r>
              <a:rPr lang="nl-NL" dirty="0"/>
              <a:t> (</a:t>
            </a:r>
            <a:r>
              <a:rPr lang="nl-NL" dirty="0" err="1"/>
              <a:t>Dweck</a:t>
            </a:r>
            <a:r>
              <a:rPr lang="nl-NL" dirty="0"/>
              <a:t>)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Weerstand tegen automatiseren</a:t>
            </a:r>
          </a:p>
          <a:p>
            <a:r>
              <a:rPr lang="nl-NL" dirty="0" smtClean="0"/>
              <a:t>Perfectionistisch, faalangst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Chaotisch, onnavolgbaar</a:t>
            </a:r>
          </a:p>
          <a:p>
            <a:r>
              <a:rPr lang="nl-NL" dirty="0"/>
              <a:t>Grote niveauverschillen, moeilijk samenwerken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 - Inrichten van lessen voor hoogbegaafde leerlingen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#HBavond 21-01-2014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6EE9-CB5D-6548-9820-A327D911724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7807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Opvallende eigenschappen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Sterke kanten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Leergierig, veel kennis, grote denksprongen</a:t>
            </a:r>
          </a:p>
          <a:p>
            <a:r>
              <a:rPr lang="nl-NL" dirty="0" smtClean="0"/>
              <a:t>Redeneervermogen, geconcentreerd zelfstandig werken</a:t>
            </a:r>
          </a:p>
          <a:p>
            <a:r>
              <a:rPr lang="nl-NL" dirty="0" smtClean="0"/>
              <a:t>Scherp inzicht in relaties en interacties</a:t>
            </a:r>
          </a:p>
          <a:p>
            <a:r>
              <a:rPr lang="nl-NL" dirty="0" smtClean="0"/>
              <a:t>Sterke wil, rechtvaardigheidsgevoel</a:t>
            </a:r>
          </a:p>
          <a:p>
            <a:r>
              <a:rPr lang="nl-NL" dirty="0" smtClean="0"/>
              <a:t>Eigen gevoel voor humor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Zwakke kanten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Veel (onverwachte) vragen, vinden onnodig problemen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Afhaken bij herhaling, automatisering, leren wat niet zinvol lijkt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Houden vast aan eigen ideeën, nonchalant, verliezen snel interesse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Clownesk, agressief, moeilijk te straffen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Faalangst, perfectionistisch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Gevoelig, wispelturig</a:t>
            </a: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 - Inrichten van lessen voor hoogbegaafde leerlingen</a:t>
            </a:r>
            <a:endParaRPr lang="nl-NL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#HBavond 21-01-2014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6EE9-CB5D-6548-9820-A327D911724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6906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Omgaan met hoogbegaafden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Loslaten dat docent meer zou (moeten) weten</a:t>
            </a:r>
          </a:p>
          <a:p>
            <a:r>
              <a:rPr lang="nl-NL" dirty="0" smtClean="0"/>
              <a:t>“Saai” betekent eigenlijk: moeilijk, onduidelijk, te makkelijk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Differentiëren, meer werk </a:t>
            </a:r>
            <a:r>
              <a:rPr lang="nl-NL" dirty="0" err="1" smtClean="0">
                <a:solidFill>
                  <a:srgbClr val="FF0000"/>
                </a:solidFill>
              </a:rPr>
              <a:t>vs</a:t>
            </a:r>
            <a:r>
              <a:rPr lang="nl-NL" dirty="0" smtClean="0">
                <a:solidFill>
                  <a:srgbClr val="FF0000"/>
                </a:solidFill>
              </a:rPr>
              <a:t> ander werk</a:t>
            </a:r>
          </a:p>
          <a:p>
            <a:r>
              <a:rPr lang="nl-NL" dirty="0" smtClean="0"/>
              <a:t>Proces </a:t>
            </a:r>
            <a:r>
              <a:rPr lang="nl-NL" dirty="0" err="1" smtClean="0"/>
              <a:t>vs</a:t>
            </a:r>
            <a:r>
              <a:rPr lang="nl-NL" dirty="0" smtClean="0"/>
              <a:t> Product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Intensieve coaching met positieve, realistische, rationele opstelling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 - Inrichten van lessen voor hoogbegaafde leerlingen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#HBavond 21-01-2014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6EE9-CB5D-6548-9820-A327D911724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7807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moet je wel/niet doen?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Wel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dirty="0" smtClean="0"/>
              <a:t>Accepteren en serieus nemen</a:t>
            </a:r>
          </a:p>
          <a:p>
            <a:r>
              <a:rPr lang="nl-NL" dirty="0" smtClean="0"/>
              <a:t>Uitdagen, stimuleren, begeleiden en complimenteren</a:t>
            </a:r>
          </a:p>
          <a:p>
            <a:r>
              <a:rPr lang="nl-NL" dirty="0" smtClean="0"/>
              <a:t>Compenseren, dispenseren</a:t>
            </a:r>
          </a:p>
          <a:p>
            <a:r>
              <a:rPr lang="nl-NL" dirty="0" smtClean="0"/>
              <a:t>Leren leren</a:t>
            </a:r>
          </a:p>
          <a:p>
            <a:r>
              <a:rPr lang="nl-NL" dirty="0" smtClean="0"/>
              <a:t>Rationele uitleg over regels, grenzen</a:t>
            </a:r>
            <a:endParaRPr lang="nl-NL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Niet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Generaliseren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Vrijblijvendheid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Onrealistische verwachtingen stellen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“Waarom? Daarom!”</a:t>
            </a:r>
          </a:p>
          <a:p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 - Inrichten van lessen voor hoogbegaafde leerlingen</a:t>
            </a:r>
            <a:endParaRPr lang="nl-NL"/>
          </a:p>
        </p:txBody>
      </p:sp>
      <p:sp>
        <p:nvSpPr>
          <p:cNvPr id="9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#HBavond 21-01-2014</a:t>
            </a:r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6EE9-CB5D-6548-9820-A327D911724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134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Moeilijk! Vele smaken…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Zes typen hoogbegaafde leerlingen</a:t>
            </a:r>
          </a:p>
          <a:p>
            <a:pPr lvl="1"/>
            <a:r>
              <a:rPr lang="nl-NL" dirty="0" smtClean="0">
                <a:solidFill>
                  <a:srgbClr val="FF0000"/>
                </a:solidFill>
              </a:rPr>
              <a:t>The </a:t>
            </a:r>
            <a:r>
              <a:rPr lang="nl-NL" dirty="0" err="1">
                <a:solidFill>
                  <a:srgbClr val="FF0000"/>
                </a:solidFill>
              </a:rPr>
              <a:t>S</a:t>
            </a:r>
            <a:r>
              <a:rPr lang="nl-NL" dirty="0" err="1" smtClean="0">
                <a:solidFill>
                  <a:srgbClr val="FF0000"/>
                </a:solidFill>
              </a:rPr>
              <a:t>uccessful</a:t>
            </a:r>
            <a:endParaRPr lang="nl-NL" dirty="0" smtClean="0">
              <a:solidFill>
                <a:srgbClr val="FF0000"/>
              </a:solidFill>
            </a:endParaRPr>
          </a:p>
          <a:p>
            <a:pPr lvl="1"/>
            <a:r>
              <a:rPr lang="nl-NL" dirty="0" smtClean="0">
                <a:solidFill>
                  <a:srgbClr val="FF0000"/>
                </a:solidFill>
              </a:rPr>
              <a:t>The </a:t>
            </a:r>
            <a:r>
              <a:rPr lang="nl-NL" dirty="0">
                <a:solidFill>
                  <a:srgbClr val="FF0000"/>
                </a:solidFill>
              </a:rPr>
              <a:t>C</a:t>
            </a:r>
            <a:r>
              <a:rPr lang="nl-NL" dirty="0" smtClean="0">
                <a:solidFill>
                  <a:srgbClr val="FF0000"/>
                </a:solidFill>
              </a:rPr>
              <a:t>reative</a:t>
            </a:r>
          </a:p>
          <a:p>
            <a:pPr lvl="1"/>
            <a:r>
              <a:rPr lang="nl-NL" dirty="0" smtClean="0">
                <a:solidFill>
                  <a:srgbClr val="FF0000"/>
                </a:solidFill>
              </a:rPr>
              <a:t>The Underground</a:t>
            </a:r>
          </a:p>
          <a:p>
            <a:pPr lvl="1"/>
            <a:r>
              <a:rPr lang="nl-NL" dirty="0" smtClean="0">
                <a:solidFill>
                  <a:srgbClr val="FF0000"/>
                </a:solidFill>
              </a:rPr>
              <a:t>The At-Risk</a:t>
            </a:r>
          </a:p>
          <a:p>
            <a:pPr lvl="1"/>
            <a:r>
              <a:rPr lang="nl-NL" dirty="0" err="1" smtClean="0">
                <a:solidFill>
                  <a:srgbClr val="FF0000"/>
                </a:solidFill>
              </a:rPr>
              <a:t>Twice</a:t>
            </a:r>
            <a:r>
              <a:rPr lang="nl-NL" dirty="0" smtClean="0">
                <a:solidFill>
                  <a:srgbClr val="FF0000"/>
                </a:solidFill>
              </a:rPr>
              <a:t>/Multi </a:t>
            </a:r>
            <a:r>
              <a:rPr lang="nl-NL" dirty="0" err="1" smtClean="0">
                <a:solidFill>
                  <a:srgbClr val="FF0000"/>
                </a:solidFill>
              </a:rPr>
              <a:t>Exceptional</a:t>
            </a:r>
            <a:endParaRPr lang="nl-NL" dirty="0" smtClean="0">
              <a:solidFill>
                <a:srgbClr val="FF0000"/>
              </a:solidFill>
            </a:endParaRPr>
          </a:p>
          <a:p>
            <a:pPr lvl="1"/>
            <a:r>
              <a:rPr lang="nl-NL" dirty="0" err="1" smtClean="0">
                <a:solidFill>
                  <a:srgbClr val="FF0000"/>
                </a:solidFill>
              </a:rPr>
              <a:t>Autonomous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Learner</a:t>
            </a:r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smtClean="0"/>
              <a:t>Elk type eigen houding, gedrag, behoeften, hoe beoordeeld, hoe te identificeren, nodige steun van thuis en op school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Vereist goed inzicht in “persoon achter leerling”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 - Inrichten van lessen voor hoogbegaafde leerlingen</a:t>
            </a:r>
            <a:endParaRPr lang="nl-NL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#HBavond 21-01-2014</a:t>
            </a:r>
            <a:endParaRPr lang="nl-NL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6EE9-CB5D-6548-9820-A327D911724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113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Problemen bij wiskunde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“Hoogbegaafd” is niet “goed in wiskunde”</a:t>
            </a:r>
          </a:p>
          <a:p>
            <a:r>
              <a:rPr lang="nl-NL" dirty="0" smtClean="0"/>
              <a:t>Enorme niveauverschillen tussen leerlingen</a:t>
            </a:r>
          </a:p>
          <a:p>
            <a:r>
              <a:rPr lang="nl-NL" dirty="0" err="1" smtClean="0">
                <a:solidFill>
                  <a:srgbClr val="FF0000"/>
                </a:solidFill>
              </a:rPr>
              <a:t>Fixedness</a:t>
            </a:r>
            <a:r>
              <a:rPr lang="nl-NL" dirty="0" smtClean="0">
                <a:solidFill>
                  <a:srgbClr val="FF0000"/>
                </a:solidFill>
              </a:rPr>
              <a:t> bij autodidacten</a:t>
            </a:r>
          </a:p>
          <a:p>
            <a:r>
              <a:rPr lang="nl-NL" dirty="0" smtClean="0"/>
              <a:t>Weerstand tegen oefenen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Iets wel “zien”, maar niet </a:t>
            </a:r>
            <a:r>
              <a:rPr lang="nl-NL" dirty="0">
                <a:solidFill>
                  <a:srgbClr val="FF0000"/>
                </a:solidFill>
              </a:rPr>
              <a:t>kunnen </a:t>
            </a:r>
            <a:r>
              <a:rPr lang="nl-NL" dirty="0" smtClean="0">
                <a:solidFill>
                  <a:srgbClr val="FF0000"/>
                </a:solidFill>
              </a:rPr>
              <a:t>uiten</a:t>
            </a:r>
          </a:p>
          <a:p>
            <a:r>
              <a:rPr lang="nl-NL" dirty="0" smtClean="0"/>
              <a:t>Soms erg zwakke basisrekenvaardigheden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Slordig en chaotisch (werkverzorging)</a:t>
            </a:r>
          </a:p>
          <a:p>
            <a:r>
              <a:rPr lang="nl-NL" dirty="0" smtClean="0"/>
              <a:t>Lesmethodes spelen niet in op hoogbegaafde leerlingen (top </a:t>
            </a:r>
            <a:r>
              <a:rPr lang="nl-NL" dirty="0" err="1" smtClean="0"/>
              <a:t>town</a:t>
            </a:r>
            <a:r>
              <a:rPr lang="nl-NL" dirty="0" smtClean="0"/>
              <a:t>, vakoverstijgend, creatief)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Sander Claassen - Inrichten van lessen voor hoogbegaafde leerlingen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#HBavond 21-01-2014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66EE9-CB5D-6548-9820-A327D911724C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1816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1166</Words>
  <Application>Microsoft Macintosh PowerPoint</Application>
  <PresentationFormat>Diavoorstelling (4:3)</PresentationFormat>
  <Paragraphs>187</Paragraphs>
  <Slides>18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Office-thema</vt:lpstr>
      <vt:lpstr>Op welke manier kun je het beste je lessen inrichten voor hoogbegaafde leerlingen?</vt:lpstr>
      <vt:lpstr>Mijn achtergrond</vt:lpstr>
      <vt:lpstr>Traumatische voorgeschiedenis</vt:lpstr>
      <vt:lpstr>Andere leerstijl</vt:lpstr>
      <vt:lpstr>Opvallende eigenschappen</vt:lpstr>
      <vt:lpstr>Omgaan met hoogbegaafden</vt:lpstr>
      <vt:lpstr>Wat moet je wel/niet doen?</vt:lpstr>
      <vt:lpstr>Moeilijk! Vele smaken…</vt:lpstr>
      <vt:lpstr>Problemen bij wiskunde</vt:lpstr>
      <vt:lpstr>Aanpak bij wiskunde</vt:lpstr>
      <vt:lpstr>Start eerste klas</vt:lpstr>
      <vt:lpstr>Onderwerpen “Eigen keuze”</vt:lpstr>
      <vt:lpstr>Alternatieve opdrachten</vt:lpstr>
      <vt:lpstr>Alternatieve opdrachten</vt:lpstr>
      <vt:lpstr>Quotes</vt:lpstr>
      <vt:lpstr>Vragen!!!</vt:lpstr>
      <vt:lpstr>Opdrachten</vt:lpstr>
      <vt:lpstr>Tot ziens!</vt:lpstr>
    </vt:vector>
  </TitlesOfParts>
  <Company>SG Huizermaat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Sander Claassen</dc:creator>
  <cp:lastModifiedBy>Huizermaat</cp:lastModifiedBy>
  <cp:revision>55</cp:revision>
  <dcterms:created xsi:type="dcterms:W3CDTF">2012-12-05T15:46:12Z</dcterms:created>
  <dcterms:modified xsi:type="dcterms:W3CDTF">2014-01-21T16:33:26Z</dcterms:modified>
</cp:coreProperties>
</file>