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unknown"/>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72" r:id="rId3"/>
    <p:sldId id="257" r:id="rId4"/>
    <p:sldId id="259" r:id="rId5"/>
    <p:sldId id="285" r:id="rId6"/>
    <p:sldId id="261" r:id="rId7"/>
    <p:sldId id="260" r:id="rId8"/>
    <p:sldId id="268" r:id="rId9"/>
    <p:sldId id="273" r:id="rId10"/>
    <p:sldId id="267" r:id="rId11"/>
    <p:sldId id="274" r:id="rId12"/>
    <p:sldId id="262" r:id="rId13"/>
    <p:sldId id="263" r:id="rId14"/>
    <p:sldId id="269" r:id="rId15"/>
    <p:sldId id="270" r:id="rId16"/>
    <p:sldId id="264" r:id="rId17"/>
    <p:sldId id="276" r:id="rId18"/>
    <p:sldId id="275" r:id="rId19"/>
    <p:sldId id="279" r:id="rId20"/>
    <p:sldId id="271" r:id="rId21"/>
    <p:sldId id="277" r:id="rId22"/>
    <p:sldId id="278" r:id="rId23"/>
    <p:sldId id="283" r:id="rId24"/>
    <p:sldId id="281" r:id="rId25"/>
    <p:sldId id="282" r:id="rId26"/>
    <p:sldId id="266" r:id="rId27"/>
    <p:sldId id="280" r:id="rId28"/>
  </p:sldIdLst>
  <p:sldSz cx="9144000" cy="6858000" type="screen4x3"/>
  <p:notesSz cx="6864350" cy="9996488"/>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9631B5-78F2-41C9-869B-9F39066F8104}" styleName="Stijl, gemiddeld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Stijl, gemiddeld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Stijl, gemiddeld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2838BEF-8BB2-4498-84A7-C5851F593DF1}" styleName="Stijl, gemiddeld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Stijl, gemiddeld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7" autoAdjust="0"/>
    <p:restoredTop sz="94595" autoAdjust="0"/>
  </p:normalViewPr>
  <p:slideViewPr>
    <p:cSldViewPr snapToGrid="0" snapToObjects="1">
      <p:cViewPr varScale="1">
        <p:scale>
          <a:sx n="106" d="100"/>
          <a:sy n="106" d="100"/>
        </p:scale>
        <p:origin x="-112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4552" cy="499824"/>
          </a:xfrm>
          <a:prstGeom prst="rect">
            <a:avLst/>
          </a:prstGeom>
        </p:spPr>
        <p:txBody>
          <a:bodyPr vert="horz" lIns="96341" tIns="48171" rIns="96341" bIns="48171" rtlCol="0"/>
          <a:lstStyle>
            <a:lvl1pPr algn="l">
              <a:defRPr sz="1300"/>
            </a:lvl1pPr>
          </a:lstStyle>
          <a:p>
            <a:endParaRPr lang="nl-NL"/>
          </a:p>
        </p:txBody>
      </p:sp>
      <p:sp>
        <p:nvSpPr>
          <p:cNvPr id="3" name="Tijdelijke aanduiding voor datum 2"/>
          <p:cNvSpPr>
            <a:spLocks noGrp="1"/>
          </p:cNvSpPr>
          <p:nvPr>
            <p:ph type="dt" idx="1"/>
          </p:nvPr>
        </p:nvSpPr>
        <p:spPr>
          <a:xfrm>
            <a:off x="3888210" y="0"/>
            <a:ext cx="2974552" cy="499824"/>
          </a:xfrm>
          <a:prstGeom prst="rect">
            <a:avLst/>
          </a:prstGeom>
        </p:spPr>
        <p:txBody>
          <a:bodyPr vert="horz" lIns="96341" tIns="48171" rIns="96341" bIns="48171" rtlCol="0"/>
          <a:lstStyle>
            <a:lvl1pPr algn="r">
              <a:defRPr sz="1300"/>
            </a:lvl1pPr>
          </a:lstStyle>
          <a:p>
            <a:fld id="{0F25EF6D-2F01-874A-8F03-44EC61D2E180}" type="datetimeFigureOut">
              <a:rPr lang="nl-NL" smtClean="0"/>
              <a:pPr/>
              <a:t>21-1-2014</a:t>
            </a:fld>
            <a:endParaRPr lang="nl-NL"/>
          </a:p>
        </p:txBody>
      </p:sp>
      <p:sp>
        <p:nvSpPr>
          <p:cNvPr id="4" name="Tijdelijke aanduiding voor dia-afbeelding 3"/>
          <p:cNvSpPr>
            <a:spLocks noGrp="1" noRot="1" noChangeAspect="1"/>
          </p:cNvSpPr>
          <p:nvPr>
            <p:ph type="sldImg" idx="2"/>
          </p:nvPr>
        </p:nvSpPr>
        <p:spPr>
          <a:xfrm>
            <a:off x="933450" y="749300"/>
            <a:ext cx="4997450" cy="3749675"/>
          </a:xfrm>
          <a:prstGeom prst="rect">
            <a:avLst/>
          </a:prstGeom>
          <a:noFill/>
          <a:ln w="12700">
            <a:solidFill>
              <a:prstClr val="black"/>
            </a:solidFill>
          </a:ln>
        </p:spPr>
        <p:txBody>
          <a:bodyPr vert="horz" lIns="96341" tIns="48171" rIns="96341" bIns="48171" rtlCol="0" anchor="ctr"/>
          <a:lstStyle/>
          <a:p>
            <a:endParaRPr lang="nl-NL"/>
          </a:p>
        </p:txBody>
      </p:sp>
      <p:sp>
        <p:nvSpPr>
          <p:cNvPr id="5" name="Tijdelijke aanduiding voor notities 4"/>
          <p:cNvSpPr>
            <a:spLocks noGrp="1"/>
          </p:cNvSpPr>
          <p:nvPr>
            <p:ph type="body" sz="quarter" idx="3"/>
          </p:nvPr>
        </p:nvSpPr>
        <p:spPr>
          <a:xfrm>
            <a:off x="686435" y="4748332"/>
            <a:ext cx="5491480" cy="4498420"/>
          </a:xfrm>
          <a:prstGeom prst="rect">
            <a:avLst/>
          </a:prstGeom>
        </p:spPr>
        <p:txBody>
          <a:bodyPr vert="horz" lIns="96341" tIns="48171" rIns="96341" bIns="48171" rtlCol="0"/>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9494929"/>
            <a:ext cx="2974552" cy="499824"/>
          </a:xfrm>
          <a:prstGeom prst="rect">
            <a:avLst/>
          </a:prstGeom>
        </p:spPr>
        <p:txBody>
          <a:bodyPr vert="horz" lIns="96341" tIns="48171" rIns="96341" bIns="48171"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3888210" y="9494929"/>
            <a:ext cx="2974552" cy="499824"/>
          </a:xfrm>
          <a:prstGeom prst="rect">
            <a:avLst/>
          </a:prstGeom>
        </p:spPr>
        <p:txBody>
          <a:bodyPr vert="horz" lIns="96341" tIns="48171" rIns="96341" bIns="48171" rtlCol="0" anchor="b"/>
          <a:lstStyle>
            <a:lvl1pPr algn="r">
              <a:defRPr sz="1300"/>
            </a:lvl1pPr>
          </a:lstStyle>
          <a:p>
            <a:fld id="{D79D4AD6-9176-154F-9EFD-5D983AFA5053}" type="slidenum">
              <a:rPr lang="nl-NL" smtClean="0"/>
              <a:pPr/>
              <a:t>‹nr.›</a:t>
            </a:fld>
            <a:endParaRPr lang="nl-NL"/>
          </a:p>
        </p:txBody>
      </p:sp>
    </p:spTree>
    <p:extLst>
      <p:ext uri="{BB962C8B-B14F-4D97-AF65-F5344CB8AC3E}">
        <p14:creationId xmlns:p14="http://schemas.microsoft.com/office/powerpoint/2010/main" xmlns="" val="11853244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D79D4AD6-9176-154F-9EFD-5D983AFA5053}" type="slidenum">
              <a:rPr lang="nl-NL" smtClean="0"/>
              <a:pPr/>
              <a:t>1</a:t>
            </a:fld>
            <a:endParaRPr 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Dus maak keuzes</a:t>
            </a:r>
            <a:r>
              <a:rPr lang="nl-NL" baseline="0" dirty="0" smtClean="0"/>
              <a:t> in twistpunten, wat vindt je als ouder echt belangrijk? Die kamer? Of het feit dat ze op tijd thuis zijn? Opvoeden met liefde en grenzen</a:t>
            </a:r>
            <a:endParaRPr lang="nl-NL" dirty="0"/>
          </a:p>
        </p:txBody>
      </p:sp>
      <p:sp>
        <p:nvSpPr>
          <p:cNvPr id="4" name="Tijdelijke aanduiding voor dianummer 3"/>
          <p:cNvSpPr>
            <a:spLocks noGrp="1"/>
          </p:cNvSpPr>
          <p:nvPr>
            <p:ph type="sldNum" sz="quarter" idx="10"/>
          </p:nvPr>
        </p:nvSpPr>
        <p:spPr/>
        <p:txBody>
          <a:bodyPr/>
          <a:lstStyle/>
          <a:p>
            <a:fld id="{D79D4AD6-9176-154F-9EFD-5D983AFA5053}" type="slidenum">
              <a:rPr lang="nl-NL" smtClean="0"/>
              <a:pPr/>
              <a:t>14</a:t>
            </a:fld>
            <a:endParaRPr 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Onderzoek laat zien dat ouders echt invloed</a:t>
            </a:r>
            <a:r>
              <a:rPr lang="nl-NL" baseline="0" dirty="0" smtClean="0"/>
              <a:t> hebben, het helpt tieners zich te ontwikkelen tot evenwichtige mensen</a:t>
            </a:r>
          </a:p>
          <a:p>
            <a:r>
              <a:rPr lang="nl-NL" baseline="0" dirty="0" smtClean="0"/>
              <a:t>Veel ouders trekken zich in de pubertijd terug, meer dan toen blijf betrokken. Blijf kijken naar sport, breng samen tijd door</a:t>
            </a:r>
          </a:p>
          <a:p>
            <a:r>
              <a:rPr lang="nl-NL" baseline="0" dirty="0" err="1" smtClean="0"/>
              <a:t>Veruim</a:t>
            </a:r>
            <a:r>
              <a:rPr lang="nl-NL" baseline="0" dirty="0" smtClean="0"/>
              <a:t> grenzen naarmate je kind zich rijper gedraagt, kan je kind vrijheden niet aan, trek teugels wat strakker.</a:t>
            </a:r>
          </a:p>
          <a:p>
            <a:r>
              <a:rPr lang="nl-NL" baseline="0" dirty="0" smtClean="0"/>
              <a:t>Geef je kind de ruimte en weersta verleiding om alles te controleren</a:t>
            </a:r>
          </a:p>
          <a:p>
            <a:r>
              <a:rPr lang="nl-NL" baseline="0" dirty="0" smtClean="0"/>
              <a:t>‘als je kind beter kan redeneren volstaat argument ‘omdat ik het zeg’ steeds minder.</a:t>
            </a:r>
            <a:endParaRPr lang="nl-NL" dirty="0"/>
          </a:p>
        </p:txBody>
      </p:sp>
      <p:sp>
        <p:nvSpPr>
          <p:cNvPr id="4" name="Tijdelijke aanduiding voor dianummer 3"/>
          <p:cNvSpPr>
            <a:spLocks noGrp="1"/>
          </p:cNvSpPr>
          <p:nvPr>
            <p:ph type="sldNum" sz="quarter" idx="10"/>
          </p:nvPr>
        </p:nvSpPr>
        <p:spPr/>
        <p:txBody>
          <a:bodyPr/>
          <a:lstStyle/>
          <a:p>
            <a:fld id="{D79D4AD6-9176-154F-9EFD-5D983AFA5053}" type="slidenum">
              <a:rPr lang="nl-NL" smtClean="0"/>
              <a:pPr/>
              <a:t>15</a:t>
            </a:fld>
            <a:endParaRPr 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Verschuivend bioritme</a:t>
            </a:r>
          </a:p>
          <a:p>
            <a:r>
              <a:rPr lang="nl-NL" dirty="0" smtClean="0"/>
              <a:t>Behoefte aan </a:t>
            </a:r>
            <a:r>
              <a:rPr lang="nl-NL" dirty="0" err="1" smtClean="0"/>
              <a:t>duidlijkheid</a:t>
            </a:r>
            <a:endParaRPr lang="nl-NL" dirty="0"/>
          </a:p>
        </p:txBody>
      </p:sp>
      <p:sp>
        <p:nvSpPr>
          <p:cNvPr id="4" name="Tijdelijke aanduiding voor dianummer 3"/>
          <p:cNvSpPr>
            <a:spLocks noGrp="1"/>
          </p:cNvSpPr>
          <p:nvPr>
            <p:ph type="sldNum" sz="quarter" idx="10"/>
          </p:nvPr>
        </p:nvSpPr>
        <p:spPr/>
        <p:txBody>
          <a:bodyPr/>
          <a:lstStyle/>
          <a:p>
            <a:fld id="{D79D4AD6-9176-154F-9EFD-5D983AFA5053}" type="slidenum">
              <a:rPr lang="nl-NL" smtClean="0"/>
              <a:pPr/>
              <a:t>16</a:t>
            </a:fld>
            <a:endParaRPr 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Vergelijk het met de geleidelijke</a:t>
            </a:r>
            <a:r>
              <a:rPr lang="nl-NL" baseline="0" dirty="0" smtClean="0"/>
              <a:t> groei van een wegennetwerk, smalle kronkelwegen groeien uit tot steeds bredere wegen die je sneller van A naar B brengen. Met name de voorste delen hebben een lang weg te gaan, nog niet uitgerijpt en dat zorgt voor bovenstaande. Uit onderzoek wat nu is bekend lijkt deze ontwikkeling samen te hangen met hormonale invloeden en in principe voor ieder kind gelijk te zijn. Wel staat er onderzoek op het programma dat specifiek kijkt naar kinderen die zich op cognitief gebied sneller ontwikkelen</a:t>
            </a:r>
            <a:endParaRPr lang="nl-NL" dirty="0"/>
          </a:p>
        </p:txBody>
      </p:sp>
      <p:sp>
        <p:nvSpPr>
          <p:cNvPr id="4" name="Tijdelijke aanduiding voor dianummer 3"/>
          <p:cNvSpPr>
            <a:spLocks noGrp="1"/>
          </p:cNvSpPr>
          <p:nvPr>
            <p:ph type="sldNum" sz="quarter" idx="10"/>
          </p:nvPr>
        </p:nvSpPr>
        <p:spPr/>
        <p:txBody>
          <a:bodyPr/>
          <a:lstStyle/>
          <a:p>
            <a:fld id="{D79D4AD6-9176-154F-9EFD-5D983AFA5053}" type="slidenum">
              <a:rPr lang="nl-NL" smtClean="0"/>
              <a:pPr/>
              <a:t>17</a:t>
            </a:fld>
            <a:endParaRPr lang="nl-NL"/>
          </a:p>
        </p:txBody>
      </p:sp>
    </p:spTree>
    <p:extLst>
      <p:ext uri="{BB962C8B-B14F-4D97-AF65-F5344CB8AC3E}">
        <p14:creationId xmlns:p14="http://schemas.microsoft.com/office/powerpoint/2010/main" xmlns="" val="1437157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Noem voorbeeld van deze kinderen,</a:t>
            </a:r>
            <a:r>
              <a:rPr lang="nl-NL" baseline="0" dirty="0" smtClean="0"/>
              <a:t> veel frustraties, veel tegenstand maar uiteindelijk zorgt die wrijving voor meer voldoening, het is je eigen inspanning!</a:t>
            </a:r>
            <a:endParaRPr lang="nl-NL" dirty="0"/>
          </a:p>
        </p:txBody>
      </p:sp>
      <p:sp>
        <p:nvSpPr>
          <p:cNvPr id="4" name="Tijdelijke aanduiding voor dianummer 3"/>
          <p:cNvSpPr>
            <a:spLocks noGrp="1"/>
          </p:cNvSpPr>
          <p:nvPr>
            <p:ph type="sldNum" sz="quarter" idx="10"/>
          </p:nvPr>
        </p:nvSpPr>
        <p:spPr/>
        <p:txBody>
          <a:bodyPr/>
          <a:lstStyle/>
          <a:p>
            <a:fld id="{D79D4AD6-9176-154F-9EFD-5D983AFA5053}" type="slidenum">
              <a:rPr lang="nl-NL" smtClean="0"/>
              <a:pPr/>
              <a:t>19</a:t>
            </a:fld>
            <a:endParaRPr 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smtClean="0"/>
          </a:p>
          <a:p>
            <a:r>
              <a:rPr lang="nl-NL" dirty="0" smtClean="0"/>
              <a:t>Leerkrachten</a:t>
            </a:r>
            <a:r>
              <a:rPr lang="nl-NL" baseline="0" dirty="0" smtClean="0"/>
              <a:t> vaak van onze generatie. Leerlingen als ruimtewezens</a:t>
            </a:r>
            <a:endParaRPr lang="nl-NL" dirty="0" smtClean="0"/>
          </a:p>
          <a:p>
            <a:r>
              <a:rPr lang="nl-NL" dirty="0" smtClean="0"/>
              <a:t>Voorbeeld</a:t>
            </a:r>
            <a:r>
              <a:rPr lang="nl-NL" baseline="0" dirty="0" smtClean="0"/>
              <a:t> mobieltje</a:t>
            </a:r>
          </a:p>
          <a:p>
            <a:r>
              <a:rPr lang="nl-NL" baseline="0" dirty="0" smtClean="0"/>
              <a:t>Voorbeeld afval opruimen (daar hebben jullie toch schoonmakers voor)</a:t>
            </a:r>
            <a:endParaRPr lang="nl-NL" dirty="0"/>
          </a:p>
        </p:txBody>
      </p:sp>
      <p:sp>
        <p:nvSpPr>
          <p:cNvPr id="4" name="Tijdelijke aanduiding voor dianummer 3"/>
          <p:cNvSpPr>
            <a:spLocks noGrp="1"/>
          </p:cNvSpPr>
          <p:nvPr>
            <p:ph type="sldNum" sz="quarter" idx="10"/>
          </p:nvPr>
        </p:nvSpPr>
        <p:spPr/>
        <p:txBody>
          <a:bodyPr/>
          <a:lstStyle/>
          <a:p>
            <a:fld id="{D79D4AD6-9176-154F-9EFD-5D983AFA5053}" type="slidenum">
              <a:rPr lang="nl-NL" smtClean="0"/>
              <a:pPr/>
              <a:t>20</a:t>
            </a:fld>
            <a:endParaRPr lang="nl-NL" dirty="0"/>
          </a:p>
        </p:txBody>
      </p:sp>
    </p:spTree>
    <p:extLst>
      <p:ext uri="{BB962C8B-B14F-4D97-AF65-F5344CB8AC3E}">
        <p14:creationId xmlns:p14="http://schemas.microsoft.com/office/powerpoint/2010/main" xmlns="" val="3476167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Motivatie wordt</a:t>
            </a:r>
            <a:r>
              <a:rPr lang="nl-NL" baseline="0" dirty="0" smtClean="0"/>
              <a:t> </a:t>
            </a:r>
            <a:r>
              <a:rPr lang="nl-NL" baseline="0" dirty="0" err="1" smtClean="0"/>
              <a:t>getriggerd</a:t>
            </a:r>
            <a:r>
              <a:rPr lang="nl-NL" baseline="0" dirty="0" smtClean="0"/>
              <a:t> door drie hormonen, </a:t>
            </a:r>
            <a:r>
              <a:rPr lang="nl-NL" baseline="0" dirty="0" err="1" smtClean="0"/>
              <a:t>oxytine</a:t>
            </a:r>
            <a:r>
              <a:rPr lang="nl-NL" baseline="0" dirty="0" smtClean="0"/>
              <a:t>, </a:t>
            </a:r>
            <a:r>
              <a:rPr lang="nl-NL" baseline="0" dirty="0" err="1" smtClean="0"/>
              <a:t>dopamine</a:t>
            </a:r>
            <a:r>
              <a:rPr lang="nl-NL" baseline="0" dirty="0" smtClean="0"/>
              <a:t> en </a:t>
            </a:r>
            <a:r>
              <a:rPr lang="nl-NL" baseline="0" dirty="0" err="1" smtClean="0"/>
              <a:t>opioden</a:t>
            </a:r>
            <a:r>
              <a:rPr lang="nl-NL" baseline="0" dirty="0" smtClean="0"/>
              <a:t>. Als je voldoende mix van deze hebt zit het wel goed met motivatie, interesse, sociale acceptatie en persoonlijke waardingen werken positief door op de spiegel van deze hormonen. Hoe? Door echt te luisteren, trots te zijn op school . Leerlingen willen regels Populairste docent zijn die streng zijn, duidelijk en tegelijk passie hebben voor hun vak, ook </a:t>
            </a:r>
            <a:r>
              <a:rPr lang="nl-NL" baseline="0" dirty="0" err="1" smtClean="0"/>
              <a:t>autoritatief</a:t>
            </a:r>
            <a:r>
              <a:rPr lang="nl-NL" baseline="0" dirty="0" smtClean="0"/>
              <a:t>, streng maar liefdevol</a:t>
            </a:r>
            <a:endParaRPr lang="nl-NL" dirty="0"/>
          </a:p>
        </p:txBody>
      </p:sp>
      <p:sp>
        <p:nvSpPr>
          <p:cNvPr id="4" name="Tijdelijke aanduiding voor dianummer 3"/>
          <p:cNvSpPr>
            <a:spLocks noGrp="1"/>
          </p:cNvSpPr>
          <p:nvPr>
            <p:ph type="sldNum" sz="quarter" idx="10"/>
          </p:nvPr>
        </p:nvSpPr>
        <p:spPr/>
        <p:txBody>
          <a:bodyPr/>
          <a:lstStyle/>
          <a:p>
            <a:fld id="{D79D4AD6-9176-154F-9EFD-5D983AFA5053}" type="slidenum">
              <a:rPr lang="nl-NL" smtClean="0"/>
              <a:pPr/>
              <a:t>21</a:t>
            </a:fld>
            <a:endParaRPr lang="nl-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Vergelijk het met de geleidelijke</a:t>
            </a:r>
            <a:r>
              <a:rPr lang="nl-NL" baseline="0" dirty="0" smtClean="0"/>
              <a:t> groei van een wegennetwerk, smalle kronkelwegen groeien uit tot steeds bredere wegen die je sneller van A naar B </a:t>
            </a:r>
            <a:r>
              <a:rPr lang="nl-NL" baseline="0" dirty="0" err="1" smtClean="0"/>
              <a:t>brenegn</a:t>
            </a:r>
            <a:r>
              <a:rPr lang="nl-NL" baseline="0" dirty="0" smtClean="0"/>
              <a:t>. Met name de voorste delen hebben een lang weg te gaan, nog niet uitgerijpt en dat zorgt voor bovenstaande. Uit onderzoek wat nu is bekend lijkt deze ontwikkeling samen te hangen met hormonale invloeden en in principe voor ieder kind gelijk te zijn. Wel staat er onderzoek op het programma dat specifiek kijkt naar kinderen die zich op cognitief gebied sneller ontwikkelen</a:t>
            </a:r>
            <a:endParaRPr lang="nl-NL" dirty="0"/>
          </a:p>
        </p:txBody>
      </p:sp>
      <p:sp>
        <p:nvSpPr>
          <p:cNvPr id="4" name="Tijdelijke aanduiding voor dianummer 3"/>
          <p:cNvSpPr>
            <a:spLocks noGrp="1"/>
          </p:cNvSpPr>
          <p:nvPr>
            <p:ph type="sldNum" sz="quarter" idx="10"/>
          </p:nvPr>
        </p:nvSpPr>
        <p:spPr/>
        <p:txBody>
          <a:bodyPr/>
          <a:lstStyle/>
          <a:p>
            <a:fld id="{D79D4AD6-9176-154F-9EFD-5D983AFA5053}" type="slidenum">
              <a:rPr lang="nl-NL" smtClean="0"/>
              <a:pPr/>
              <a:t>23</a:t>
            </a:fld>
            <a:endParaRPr lang="nl-NL"/>
          </a:p>
        </p:txBody>
      </p:sp>
    </p:spTree>
    <p:extLst>
      <p:ext uri="{BB962C8B-B14F-4D97-AF65-F5344CB8AC3E}">
        <p14:creationId xmlns:p14="http://schemas.microsoft.com/office/powerpoint/2010/main" xmlns="" val="1437157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Onderzoek van socioloog</a:t>
            </a:r>
            <a:r>
              <a:rPr lang="nl-NL" baseline="0" dirty="0" smtClean="0"/>
              <a:t> </a:t>
            </a:r>
            <a:r>
              <a:rPr lang="nl-NL" baseline="0" dirty="0" err="1" smtClean="0"/>
              <a:t>Dijkstra</a:t>
            </a:r>
            <a:r>
              <a:rPr lang="nl-NL" baseline="0" dirty="0" smtClean="0"/>
              <a:t>, </a:t>
            </a:r>
            <a:r>
              <a:rPr lang="nl-NL" baseline="0" dirty="0" err="1" smtClean="0"/>
              <a:t>maturitygap</a:t>
            </a:r>
            <a:r>
              <a:rPr lang="nl-NL" baseline="0" dirty="0" smtClean="0"/>
              <a:t>; spanning tussen biologische en sociale volwassenheid, ze zoeken in deze periode manieren om volwassenheid te uiten. Ze gaan roken of maken zich schuldig aan vandalisme. Na 15</a:t>
            </a:r>
            <a:r>
              <a:rPr lang="nl-NL" baseline="30000" dirty="0" smtClean="0"/>
              <a:t>e</a:t>
            </a:r>
            <a:r>
              <a:rPr lang="nl-NL" baseline="0" dirty="0" smtClean="0"/>
              <a:t> jaar zijn jongeren vaak meer in staat tegen de groepsdruk te keren, beter zelfbeeld. Het </a:t>
            </a:r>
            <a:r>
              <a:rPr lang="nl-NL" baseline="0" dirty="0" err="1" smtClean="0"/>
              <a:t>whats</a:t>
            </a:r>
            <a:r>
              <a:rPr lang="nl-NL" baseline="0" dirty="0" smtClean="0"/>
              <a:t> </a:t>
            </a:r>
            <a:r>
              <a:rPr lang="nl-NL" baseline="0" dirty="0" err="1" smtClean="0"/>
              <a:t>appen</a:t>
            </a:r>
            <a:r>
              <a:rPr lang="nl-NL" baseline="0" dirty="0" smtClean="0"/>
              <a:t> </a:t>
            </a:r>
            <a:r>
              <a:rPr lang="nl-NL" baseline="0" dirty="0" err="1" smtClean="0"/>
              <a:t>ed</a:t>
            </a:r>
            <a:r>
              <a:rPr lang="nl-NL" baseline="0" dirty="0" smtClean="0"/>
              <a:t> kan compulsieve trekken krijgen.  Uitdaging voor jongeren; af en toe even offline gaan, zeker voor prikkelgevoelige jongeren</a:t>
            </a:r>
            <a:endParaRPr lang="nl-NL" dirty="0"/>
          </a:p>
        </p:txBody>
      </p:sp>
      <p:sp>
        <p:nvSpPr>
          <p:cNvPr id="4" name="Tijdelijke aanduiding voor dianummer 3"/>
          <p:cNvSpPr>
            <a:spLocks noGrp="1"/>
          </p:cNvSpPr>
          <p:nvPr>
            <p:ph type="sldNum" sz="quarter" idx="10"/>
          </p:nvPr>
        </p:nvSpPr>
        <p:spPr/>
        <p:txBody>
          <a:bodyPr/>
          <a:lstStyle/>
          <a:p>
            <a:fld id="{D79D4AD6-9176-154F-9EFD-5D983AFA5053}" type="slidenum">
              <a:rPr lang="nl-NL" smtClean="0"/>
              <a:pPr/>
              <a:t>24</a:t>
            </a:fld>
            <a:endParaRPr lang="nl-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Docenten pakken</a:t>
            </a:r>
            <a:r>
              <a:rPr lang="nl-NL" baseline="0" dirty="0" smtClean="0"/>
              <a:t> wel eens een mobieltje af, erger kun je een kind niet treffen</a:t>
            </a:r>
          </a:p>
          <a:p>
            <a:r>
              <a:rPr lang="nl-NL" baseline="0" dirty="0" smtClean="0"/>
              <a:t>Nodig vrienden uit bij je thuis, als het met de vrienden goed zit, zit het met je kind meestal ook goed. Grenzen stellen met betrekking tot online zijn bv, huiswerk kan daar onder lijden. Voor een individu kan een rationele boodschap werken, voor een groep is meer emotie nodig</a:t>
            </a:r>
          </a:p>
          <a:p>
            <a:endParaRPr lang="nl-NL" baseline="0" dirty="0" smtClean="0"/>
          </a:p>
          <a:p>
            <a:endParaRPr lang="nl-NL" dirty="0"/>
          </a:p>
        </p:txBody>
      </p:sp>
      <p:sp>
        <p:nvSpPr>
          <p:cNvPr id="4" name="Tijdelijke aanduiding voor dianummer 3"/>
          <p:cNvSpPr>
            <a:spLocks noGrp="1"/>
          </p:cNvSpPr>
          <p:nvPr>
            <p:ph type="sldNum" sz="quarter" idx="10"/>
          </p:nvPr>
        </p:nvSpPr>
        <p:spPr/>
        <p:txBody>
          <a:bodyPr/>
          <a:lstStyle/>
          <a:p>
            <a:fld id="{D79D4AD6-9176-154F-9EFD-5D983AFA5053}" type="slidenum">
              <a:rPr lang="nl-NL" smtClean="0"/>
              <a:pPr/>
              <a:t>25</a:t>
            </a:fld>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Tot</a:t>
            </a:r>
            <a:r>
              <a:rPr lang="nl-NL" baseline="0" dirty="0" smtClean="0"/>
              <a:t> op zekere hoogte herhaling van de pubertijd. Voor ouders is dit lastig, zeker als er veel zorgen zijn geweest </a:t>
            </a:r>
            <a:r>
              <a:rPr lang="nl-NL" baseline="0" dirty="0" err="1" smtClean="0"/>
              <a:t>mbt</a:t>
            </a:r>
            <a:r>
              <a:rPr lang="nl-NL" baseline="0" dirty="0" smtClean="0"/>
              <a:t> onderwijs. Vaak juist er heel erg bovenop gezeten en dat kan nu niet meer, of het wordt niet gewaardeerd</a:t>
            </a:r>
            <a:endParaRPr lang="nl-NL" dirty="0"/>
          </a:p>
        </p:txBody>
      </p:sp>
      <p:sp>
        <p:nvSpPr>
          <p:cNvPr id="4" name="Tijdelijke aanduiding voor dianummer 3"/>
          <p:cNvSpPr>
            <a:spLocks noGrp="1"/>
          </p:cNvSpPr>
          <p:nvPr>
            <p:ph type="sldNum" sz="quarter" idx="10"/>
          </p:nvPr>
        </p:nvSpPr>
        <p:spPr/>
        <p:txBody>
          <a:bodyPr/>
          <a:lstStyle/>
          <a:p>
            <a:fld id="{D79D4AD6-9176-154F-9EFD-5D983AFA5053}" type="slidenum">
              <a:rPr lang="nl-NL" smtClean="0"/>
              <a:pPr/>
              <a:t>4</a:t>
            </a:fld>
            <a:endParaRPr lang="nl-NL"/>
          </a:p>
        </p:txBody>
      </p:sp>
    </p:spTree>
    <p:extLst>
      <p:ext uri="{BB962C8B-B14F-4D97-AF65-F5344CB8AC3E}">
        <p14:creationId xmlns:p14="http://schemas.microsoft.com/office/powerpoint/2010/main" xmlns="" val="2027048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Pubers zijn leuk, lief en ontzettend grappig!</a:t>
            </a:r>
            <a:endParaRPr lang="nl-NL" dirty="0"/>
          </a:p>
        </p:txBody>
      </p:sp>
      <p:sp>
        <p:nvSpPr>
          <p:cNvPr id="4" name="Tijdelijke aanduiding voor dianummer 3"/>
          <p:cNvSpPr>
            <a:spLocks noGrp="1"/>
          </p:cNvSpPr>
          <p:nvPr>
            <p:ph type="sldNum" sz="quarter" idx="10"/>
          </p:nvPr>
        </p:nvSpPr>
        <p:spPr/>
        <p:txBody>
          <a:bodyPr/>
          <a:lstStyle/>
          <a:p>
            <a:fld id="{D79D4AD6-9176-154F-9EFD-5D983AFA5053}" type="slidenum">
              <a:rPr lang="nl-NL" smtClean="0"/>
              <a:pPr/>
              <a:t>26</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D79D4AD6-9176-154F-9EFD-5D983AFA5053}" type="slidenum">
              <a:rPr lang="nl-NL" smtClean="0"/>
              <a:pPr/>
              <a:t>6</a:t>
            </a:fld>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79D4AD6-9176-154F-9EFD-5D983AFA5053}" type="slidenum">
              <a:rPr lang="nl-NL" smtClean="0"/>
              <a:pPr/>
              <a:t>7</a:t>
            </a:fld>
            <a:endParaRPr lang="nl-NL"/>
          </a:p>
        </p:txBody>
      </p:sp>
    </p:spTree>
    <p:extLst>
      <p:ext uri="{BB962C8B-B14F-4D97-AF65-F5344CB8AC3E}">
        <p14:creationId xmlns:p14="http://schemas.microsoft.com/office/powerpoint/2010/main" xmlns="" val="4156785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Vergelijk het met de geleidelijke</a:t>
            </a:r>
            <a:r>
              <a:rPr lang="nl-NL" baseline="0" dirty="0" smtClean="0"/>
              <a:t> groei van een wegennetwerk, smalle kronkelwegen groeien uit tot steeds bredere wegen die je sneller van A naar B </a:t>
            </a:r>
            <a:r>
              <a:rPr lang="nl-NL" baseline="0" dirty="0" err="1" smtClean="0"/>
              <a:t>brenegn</a:t>
            </a:r>
            <a:r>
              <a:rPr lang="nl-NL" baseline="0" dirty="0" smtClean="0"/>
              <a:t>. Met name de voorste delen hebben een lang weg te gaan, nog niet uitgerijpt en dat zorgt voor bovenstaande. Uit onderzoek wat nu is bekend lijkt deze ontwikkeling samen te hangen met hormonale invloeden en in principe voor ieder kind gelijk te zijn. Wel staat er onderzoek op het programma dat specifiek kijkt naar kinderen die zich op cognitief gebied sneller ontwikkelen</a:t>
            </a:r>
            <a:endParaRPr lang="nl-NL" dirty="0"/>
          </a:p>
        </p:txBody>
      </p:sp>
      <p:sp>
        <p:nvSpPr>
          <p:cNvPr id="4" name="Tijdelijke aanduiding voor dianummer 3"/>
          <p:cNvSpPr>
            <a:spLocks noGrp="1"/>
          </p:cNvSpPr>
          <p:nvPr>
            <p:ph type="sldNum" sz="quarter" idx="10"/>
          </p:nvPr>
        </p:nvSpPr>
        <p:spPr/>
        <p:txBody>
          <a:bodyPr/>
          <a:lstStyle/>
          <a:p>
            <a:fld id="{D79D4AD6-9176-154F-9EFD-5D983AFA5053}" type="slidenum">
              <a:rPr lang="nl-NL" smtClean="0"/>
              <a:pPr/>
              <a:t>9</a:t>
            </a:fld>
            <a:endParaRPr lang="nl-NL"/>
          </a:p>
        </p:txBody>
      </p:sp>
    </p:spTree>
    <p:extLst>
      <p:ext uri="{BB962C8B-B14F-4D97-AF65-F5344CB8AC3E}">
        <p14:creationId xmlns:p14="http://schemas.microsoft.com/office/powerpoint/2010/main" xmlns="" val="1437157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En wat het dan nog moeilijker maakt, deze verschillende gebieden rijpen niet in hetzelfde tempo. Dit verklaart waarom een</a:t>
            </a:r>
            <a:r>
              <a:rPr lang="nl-NL" baseline="0" dirty="0" smtClean="0"/>
              <a:t> kind heel zelfstandig kan overkomen (en zich ook zo voelt) maar soms kinderlijk gedrag kan vertonen. Bijvoorbeeld een kind dat op 10</a:t>
            </a:r>
            <a:r>
              <a:rPr lang="nl-NL" baseline="30000" dirty="0" smtClean="0"/>
              <a:t>e</a:t>
            </a:r>
            <a:r>
              <a:rPr lang="nl-NL" baseline="0" dirty="0" smtClean="0"/>
              <a:t> naar VWO gaat en zich cognitief versneld ontwikkelt, maar er op zijn 16</a:t>
            </a:r>
            <a:r>
              <a:rPr lang="nl-NL" baseline="30000" dirty="0" smtClean="0"/>
              <a:t>e</a:t>
            </a:r>
            <a:r>
              <a:rPr lang="nl-NL" baseline="0" dirty="0" smtClean="0"/>
              <a:t> nog steeds uitziet als een brugklasser.</a:t>
            </a:r>
          </a:p>
          <a:p>
            <a:r>
              <a:rPr lang="nl-NL" baseline="0" dirty="0" smtClean="0"/>
              <a:t>Ook </a:t>
            </a:r>
            <a:r>
              <a:rPr lang="nl-NL" baseline="0" dirty="0" err="1" smtClean="0"/>
              <a:t>lichamelijkontwikkeling</a:t>
            </a:r>
            <a:r>
              <a:rPr lang="nl-NL" baseline="0" dirty="0" smtClean="0"/>
              <a:t> loop niet gelijk. En jongere ontwikkelen zich ook nog allemaal anders. Voor het gemak ga ik even kijken naar leeftijdsgroep 10-14</a:t>
            </a:r>
            <a:endParaRPr lang="nl-NL" dirty="0"/>
          </a:p>
        </p:txBody>
      </p:sp>
      <p:sp>
        <p:nvSpPr>
          <p:cNvPr id="4" name="Tijdelijke aanduiding voor dianummer 3"/>
          <p:cNvSpPr>
            <a:spLocks noGrp="1"/>
          </p:cNvSpPr>
          <p:nvPr>
            <p:ph type="sldNum" sz="quarter" idx="10"/>
          </p:nvPr>
        </p:nvSpPr>
        <p:spPr/>
        <p:txBody>
          <a:bodyPr/>
          <a:lstStyle/>
          <a:p>
            <a:fld id="{D79D4AD6-9176-154F-9EFD-5D983AFA5053}" type="slidenum">
              <a:rPr lang="nl-NL" smtClean="0"/>
              <a:pPr/>
              <a:t>10</a:t>
            </a:fld>
            <a:endParaRPr lang="nl-NL"/>
          </a:p>
        </p:txBody>
      </p:sp>
    </p:spTree>
    <p:extLst>
      <p:ext uri="{BB962C8B-B14F-4D97-AF65-F5344CB8AC3E}">
        <p14:creationId xmlns:p14="http://schemas.microsoft.com/office/powerpoint/2010/main" xmlns="" val="3148466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Als je dit nu weet, verandert de gedachte</a:t>
            </a:r>
            <a:r>
              <a:rPr lang="nl-NL" baseline="0" dirty="0" smtClean="0"/>
              <a:t> over deze stelling?</a:t>
            </a:r>
            <a:endParaRPr lang="nl-NL" dirty="0"/>
          </a:p>
        </p:txBody>
      </p:sp>
      <p:sp>
        <p:nvSpPr>
          <p:cNvPr id="4" name="Tijdelijke aanduiding voor dianummer 3"/>
          <p:cNvSpPr>
            <a:spLocks noGrp="1"/>
          </p:cNvSpPr>
          <p:nvPr>
            <p:ph type="sldNum" sz="quarter" idx="10"/>
          </p:nvPr>
        </p:nvSpPr>
        <p:spPr/>
        <p:txBody>
          <a:bodyPr/>
          <a:lstStyle/>
          <a:p>
            <a:fld id="{D79D4AD6-9176-154F-9EFD-5D983AFA5053}" type="slidenum">
              <a:rPr lang="nl-NL" smtClean="0"/>
              <a:pPr/>
              <a:t>11</a:t>
            </a:fld>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Als</a:t>
            </a:r>
            <a:r>
              <a:rPr lang="nl-NL" baseline="0" dirty="0" smtClean="0"/>
              <a:t> je dit nu allemaal weet, zou je antwoord op de stelling anders zijn? </a:t>
            </a:r>
            <a:r>
              <a:rPr lang="nl-NL" dirty="0" err="1" smtClean="0"/>
              <a:t>Paroxaal</a:t>
            </a:r>
            <a:r>
              <a:rPr lang="nl-NL" dirty="0" smtClean="0"/>
              <a:t>; samenleving</a:t>
            </a:r>
            <a:r>
              <a:rPr lang="nl-NL" baseline="0" dirty="0" smtClean="0"/>
              <a:t> biedt veel keuzemogelijkheden, vrijheid en complexiteit, maar pubers kunnen dit niet aan. Zeker bij kinderen die erg slim zijn en verbaal erg sterk is de kans op overvraging en overschatting </a:t>
            </a:r>
            <a:r>
              <a:rPr lang="nl-NL" baseline="0" dirty="0" err="1" smtClean="0"/>
              <a:t>reeel</a:t>
            </a:r>
            <a:r>
              <a:rPr lang="nl-NL" baseline="0" dirty="0" smtClean="0"/>
              <a:t>. </a:t>
            </a:r>
            <a:endParaRPr lang="nl-NL" dirty="0"/>
          </a:p>
        </p:txBody>
      </p:sp>
      <p:sp>
        <p:nvSpPr>
          <p:cNvPr id="4" name="Tijdelijke aanduiding voor dianummer 3"/>
          <p:cNvSpPr>
            <a:spLocks noGrp="1"/>
          </p:cNvSpPr>
          <p:nvPr>
            <p:ph type="sldNum" sz="quarter" idx="10"/>
          </p:nvPr>
        </p:nvSpPr>
        <p:spPr/>
        <p:txBody>
          <a:bodyPr/>
          <a:lstStyle/>
          <a:p>
            <a:fld id="{D79D4AD6-9176-154F-9EFD-5D983AFA5053}" type="slidenum">
              <a:rPr lang="nl-NL" smtClean="0"/>
              <a:pPr/>
              <a:t>12</a:t>
            </a:fld>
            <a:endParaRPr lang="nl-NL"/>
          </a:p>
        </p:txBody>
      </p:sp>
    </p:spTree>
    <p:extLst>
      <p:ext uri="{BB962C8B-B14F-4D97-AF65-F5344CB8AC3E}">
        <p14:creationId xmlns:p14="http://schemas.microsoft.com/office/powerpoint/2010/main" xmlns="" val="3811522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z="1300" dirty="0" smtClean="0"/>
              <a:t>Moeite met inschatten gevolgen eigen gedrag, maar dat van een ander nog minder., jongeren kunnen heel zwart wit zijn in keuzes</a:t>
            </a:r>
          </a:p>
          <a:p>
            <a:r>
              <a:rPr lang="nl-NL" sz="1300" dirty="0" smtClean="0"/>
              <a:t>Hoe kweek je deze </a:t>
            </a:r>
            <a:r>
              <a:rPr lang="nl-NL" sz="1300" dirty="0" err="1" smtClean="0"/>
              <a:t>emphatie</a:t>
            </a:r>
            <a:endParaRPr lang="nl-NL" sz="1300" dirty="0" smtClean="0"/>
          </a:p>
          <a:p>
            <a:endParaRPr lang="nl-NL" sz="1300" dirty="0" smtClean="0"/>
          </a:p>
          <a:p>
            <a:r>
              <a:rPr lang="nl-NL" sz="1300" dirty="0" smtClean="0"/>
              <a:t>Voordoen</a:t>
            </a:r>
          </a:p>
          <a:p>
            <a:r>
              <a:rPr lang="nl-NL" sz="1300" dirty="0" smtClean="0"/>
              <a:t>Toch uitleggen, op een gegeven moment kweken ze zelf een script. Niet te streng maar ook niet te soft. </a:t>
            </a:r>
            <a:r>
              <a:rPr lang="nl-NL" sz="1300" dirty="0" err="1" smtClean="0"/>
              <a:t>Bweuste</a:t>
            </a:r>
            <a:r>
              <a:rPr lang="nl-NL" sz="1300" dirty="0" smtClean="0"/>
              <a:t> burgers kweek je aan de keukentafel.</a:t>
            </a:r>
          </a:p>
          <a:p>
            <a:r>
              <a:rPr lang="nl-NL" sz="1300" dirty="0" smtClean="0"/>
              <a:t>En praat met jongeren over ethische </a:t>
            </a:r>
            <a:r>
              <a:rPr lang="nl-NL" sz="1300" dirty="0" err="1" smtClean="0"/>
              <a:t>dillemma’s</a:t>
            </a:r>
            <a:r>
              <a:rPr lang="nl-NL" sz="1300" dirty="0" smtClean="0"/>
              <a:t> vanuit je eigen </a:t>
            </a:r>
            <a:r>
              <a:rPr lang="nl-NL" sz="1300" dirty="0" err="1" smtClean="0"/>
              <a:t>persepectief</a:t>
            </a:r>
            <a:r>
              <a:rPr lang="nl-NL" sz="1300" dirty="0" smtClean="0"/>
              <a:t>, zeker bij kinderen die goed kunnen redeneren</a:t>
            </a:r>
          </a:p>
          <a:p>
            <a:endParaRPr lang="nl-NL" dirty="0"/>
          </a:p>
        </p:txBody>
      </p:sp>
      <p:sp>
        <p:nvSpPr>
          <p:cNvPr id="4" name="Tijdelijke aanduiding voor dianummer 3"/>
          <p:cNvSpPr>
            <a:spLocks noGrp="1"/>
          </p:cNvSpPr>
          <p:nvPr>
            <p:ph type="sldNum" sz="quarter" idx="10"/>
          </p:nvPr>
        </p:nvSpPr>
        <p:spPr/>
        <p:txBody>
          <a:bodyPr/>
          <a:lstStyle/>
          <a:p>
            <a:fld id="{D79D4AD6-9176-154F-9EFD-5D983AFA5053}" type="slidenum">
              <a:rPr lang="nl-NL" smtClean="0"/>
              <a:pPr/>
              <a:t>13</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FC9434EB-E0F2-1C4C-92BE-DB30C0F556AD}" type="datetimeFigureOut">
              <a:rPr lang="nl-NL" smtClean="0"/>
              <a:pPr/>
              <a:t>21-1-2014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71E6973-FF13-7A4D-A2F2-57207DFDA02A}" type="slidenum">
              <a:rPr lang="nl-NL" smtClean="0"/>
              <a:pPr/>
              <a:t>‹nr.›</a:t>
            </a:fld>
            <a:endParaRPr lang="nl-NL"/>
          </a:p>
        </p:txBody>
      </p:sp>
    </p:spTree>
    <p:extLst>
      <p:ext uri="{BB962C8B-B14F-4D97-AF65-F5344CB8AC3E}">
        <p14:creationId xmlns:p14="http://schemas.microsoft.com/office/powerpoint/2010/main" xmlns="" val="1017543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FC9434EB-E0F2-1C4C-92BE-DB30C0F556AD}" type="datetimeFigureOut">
              <a:rPr lang="nl-NL" smtClean="0"/>
              <a:pPr/>
              <a:t>21-1-2014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71E6973-FF13-7A4D-A2F2-57207DFDA02A}" type="slidenum">
              <a:rPr lang="nl-NL" smtClean="0"/>
              <a:pPr/>
              <a:t>‹nr.›</a:t>
            </a:fld>
            <a:endParaRPr lang="nl-NL"/>
          </a:p>
        </p:txBody>
      </p:sp>
    </p:spTree>
    <p:extLst>
      <p:ext uri="{BB962C8B-B14F-4D97-AF65-F5344CB8AC3E}">
        <p14:creationId xmlns:p14="http://schemas.microsoft.com/office/powerpoint/2010/main" xmlns="" val="3715321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FC9434EB-E0F2-1C4C-92BE-DB30C0F556AD}" type="datetimeFigureOut">
              <a:rPr lang="nl-NL" smtClean="0"/>
              <a:pPr/>
              <a:t>21-1-2014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71E6973-FF13-7A4D-A2F2-57207DFDA02A}" type="slidenum">
              <a:rPr lang="nl-NL" smtClean="0"/>
              <a:pPr/>
              <a:t>‹nr.›</a:t>
            </a:fld>
            <a:endParaRPr lang="nl-NL"/>
          </a:p>
        </p:txBody>
      </p:sp>
    </p:spTree>
    <p:extLst>
      <p:ext uri="{BB962C8B-B14F-4D97-AF65-F5344CB8AC3E}">
        <p14:creationId xmlns:p14="http://schemas.microsoft.com/office/powerpoint/2010/main" xmlns="" val="99164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FC9434EB-E0F2-1C4C-92BE-DB30C0F556AD}" type="datetimeFigureOut">
              <a:rPr lang="nl-NL" smtClean="0"/>
              <a:pPr/>
              <a:t>21-1-2014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71E6973-FF13-7A4D-A2F2-57207DFDA02A}" type="slidenum">
              <a:rPr lang="nl-NL" smtClean="0"/>
              <a:pPr/>
              <a:t>‹nr.›</a:t>
            </a:fld>
            <a:endParaRPr lang="nl-NL"/>
          </a:p>
        </p:txBody>
      </p:sp>
    </p:spTree>
    <p:extLst>
      <p:ext uri="{BB962C8B-B14F-4D97-AF65-F5344CB8AC3E}">
        <p14:creationId xmlns:p14="http://schemas.microsoft.com/office/powerpoint/2010/main" xmlns="" val="3377688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tekststijl van het model te bewerken</a:t>
            </a:r>
          </a:p>
        </p:txBody>
      </p:sp>
      <p:sp>
        <p:nvSpPr>
          <p:cNvPr id="4" name="Tijdelijke aanduiding voor datum 3"/>
          <p:cNvSpPr>
            <a:spLocks noGrp="1"/>
          </p:cNvSpPr>
          <p:nvPr>
            <p:ph type="dt" sz="half" idx="10"/>
          </p:nvPr>
        </p:nvSpPr>
        <p:spPr/>
        <p:txBody>
          <a:bodyPr/>
          <a:lstStyle/>
          <a:p>
            <a:fld id="{FC9434EB-E0F2-1C4C-92BE-DB30C0F556AD}" type="datetimeFigureOut">
              <a:rPr lang="nl-NL" smtClean="0"/>
              <a:pPr/>
              <a:t>21-1-2014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71E6973-FF13-7A4D-A2F2-57207DFDA02A}" type="slidenum">
              <a:rPr lang="nl-NL" smtClean="0"/>
              <a:pPr/>
              <a:t>‹nr.›</a:t>
            </a:fld>
            <a:endParaRPr lang="nl-NL"/>
          </a:p>
        </p:txBody>
      </p:sp>
    </p:spTree>
    <p:extLst>
      <p:ext uri="{BB962C8B-B14F-4D97-AF65-F5344CB8AC3E}">
        <p14:creationId xmlns:p14="http://schemas.microsoft.com/office/powerpoint/2010/main" xmlns="" val="3278020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FC9434EB-E0F2-1C4C-92BE-DB30C0F556AD}" type="datetimeFigureOut">
              <a:rPr lang="nl-NL" smtClean="0"/>
              <a:pPr/>
              <a:t>21-1-2014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71E6973-FF13-7A4D-A2F2-57207DFDA02A}" type="slidenum">
              <a:rPr lang="nl-NL" smtClean="0"/>
              <a:pPr/>
              <a:t>‹nr.›</a:t>
            </a:fld>
            <a:endParaRPr lang="nl-NL"/>
          </a:p>
        </p:txBody>
      </p:sp>
    </p:spTree>
    <p:extLst>
      <p:ext uri="{BB962C8B-B14F-4D97-AF65-F5344CB8AC3E}">
        <p14:creationId xmlns:p14="http://schemas.microsoft.com/office/powerpoint/2010/main" xmlns="" val="2165833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FC9434EB-E0F2-1C4C-92BE-DB30C0F556AD}" type="datetimeFigureOut">
              <a:rPr lang="nl-NL" smtClean="0"/>
              <a:pPr/>
              <a:t>21-1-2014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971E6973-FF13-7A4D-A2F2-57207DFDA02A}" type="slidenum">
              <a:rPr lang="nl-NL" smtClean="0"/>
              <a:pPr/>
              <a:t>‹nr.›</a:t>
            </a:fld>
            <a:endParaRPr lang="nl-NL"/>
          </a:p>
        </p:txBody>
      </p:sp>
    </p:spTree>
    <p:extLst>
      <p:ext uri="{BB962C8B-B14F-4D97-AF65-F5344CB8AC3E}">
        <p14:creationId xmlns:p14="http://schemas.microsoft.com/office/powerpoint/2010/main" xmlns="" val="131224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datum 2"/>
          <p:cNvSpPr>
            <a:spLocks noGrp="1"/>
          </p:cNvSpPr>
          <p:nvPr>
            <p:ph type="dt" sz="half" idx="10"/>
          </p:nvPr>
        </p:nvSpPr>
        <p:spPr/>
        <p:txBody>
          <a:bodyPr/>
          <a:lstStyle/>
          <a:p>
            <a:fld id="{FC9434EB-E0F2-1C4C-92BE-DB30C0F556AD}" type="datetimeFigureOut">
              <a:rPr lang="nl-NL" smtClean="0"/>
              <a:pPr/>
              <a:t>21-1-2014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971E6973-FF13-7A4D-A2F2-57207DFDA02A}" type="slidenum">
              <a:rPr lang="nl-NL" smtClean="0"/>
              <a:pPr/>
              <a:t>‹nr.›</a:t>
            </a:fld>
            <a:endParaRPr lang="nl-NL"/>
          </a:p>
        </p:txBody>
      </p:sp>
    </p:spTree>
    <p:extLst>
      <p:ext uri="{BB962C8B-B14F-4D97-AF65-F5344CB8AC3E}">
        <p14:creationId xmlns:p14="http://schemas.microsoft.com/office/powerpoint/2010/main" xmlns="" val="1744991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C9434EB-E0F2-1C4C-92BE-DB30C0F556AD}" type="datetimeFigureOut">
              <a:rPr lang="nl-NL" smtClean="0"/>
              <a:pPr/>
              <a:t>21-1-2014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971E6973-FF13-7A4D-A2F2-57207DFDA02A}" type="slidenum">
              <a:rPr lang="nl-NL" smtClean="0"/>
              <a:pPr/>
              <a:t>‹nr.›</a:t>
            </a:fld>
            <a:endParaRPr lang="nl-NL"/>
          </a:p>
        </p:txBody>
      </p:sp>
    </p:spTree>
    <p:extLst>
      <p:ext uri="{BB962C8B-B14F-4D97-AF65-F5344CB8AC3E}">
        <p14:creationId xmlns:p14="http://schemas.microsoft.com/office/powerpoint/2010/main" xmlns="" val="1658282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FC9434EB-E0F2-1C4C-92BE-DB30C0F556AD}" type="datetimeFigureOut">
              <a:rPr lang="nl-NL" smtClean="0"/>
              <a:pPr/>
              <a:t>21-1-2014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71E6973-FF13-7A4D-A2F2-57207DFDA02A}" type="slidenum">
              <a:rPr lang="nl-NL" smtClean="0"/>
              <a:pPr/>
              <a:t>‹nr.›</a:t>
            </a:fld>
            <a:endParaRPr lang="nl-NL"/>
          </a:p>
        </p:txBody>
      </p:sp>
    </p:spTree>
    <p:extLst>
      <p:ext uri="{BB962C8B-B14F-4D97-AF65-F5344CB8AC3E}">
        <p14:creationId xmlns:p14="http://schemas.microsoft.com/office/powerpoint/2010/main" xmlns="" val="201636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FC9434EB-E0F2-1C4C-92BE-DB30C0F556AD}" type="datetimeFigureOut">
              <a:rPr lang="nl-NL" smtClean="0"/>
              <a:pPr/>
              <a:t>21-1-2014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71E6973-FF13-7A4D-A2F2-57207DFDA02A}" type="slidenum">
              <a:rPr lang="nl-NL" smtClean="0"/>
              <a:pPr/>
              <a:t>‹nr.›</a:t>
            </a:fld>
            <a:endParaRPr lang="nl-NL"/>
          </a:p>
        </p:txBody>
      </p:sp>
    </p:spTree>
    <p:extLst>
      <p:ext uri="{BB962C8B-B14F-4D97-AF65-F5344CB8AC3E}">
        <p14:creationId xmlns:p14="http://schemas.microsoft.com/office/powerpoint/2010/main" xmlns="" val="3971680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9434EB-E0F2-1C4C-92BE-DB30C0F556AD}" type="datetimeFigureOut">
              <a:rPr lang="nl-NL" smtClean="0"/>
              <a:pPr/>
              <a:t>21-1-2014</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E6973-FF13-7A4D-A2F2-57207DFDA02A}" type="slidenum">
              <a:rPr lang="nl-NL" smtClean="0"/>
              <a:pPr/>
              <a:t>‹nr.›</a:t>
            </a:fld>
            <a:endParaRPr lang="nl-NL"/>
          </a:p>
        </p:txBody>
      </p:sp>
    </p:spTree>
    <p:extLst>
      <p:ext uri="{BB962C8B-B14F-4D97-AF65-F5344CB8AC3E}">
        <p14:creationId xmlns:p14="http://schemas.microsoft.com/office/powerpoint/2010/main" xmlns="" val="3330009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file:///L:\Buro%20BLoei\Workshops\Workshop%20pubers\Workshoppuberbig.mp4" TargetMode="External"/><Relationship Id="rId6" Type="http://schemas.openxmlformats.org/officeDocument/2006/relationships/image" Target="../media/image2.png"/><Relationship Id="rId5" Type="http://schemas.openxmlformats.org/officeDocument/2006/relationships/image" Target="../media/image9.png"/><Relationship Id="rId4" Type="http://schemas.microsoft.com/office/2007/relationships/media" Target="file://localhost/Volumes/USB2/Buro%20BLoei/Workshops/Workshop%20pubers/Workshoppuberbig.mp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file:///L:\Buro%20BLoei\Workshops\Workshop%20pubers\RHYTHM_IS_IT_Trailer.mp4" TargetMode="External"/><Relationship Id="rId6" Type="http://schemas.openxmlformats.org/officeDocument/2006/relationships/image" Target="../media/image2.png"/><Relationship Id="rId5" Type="http://schemas.openxmlformats.org/officeDocument/2006/relationships/image" Target="../media/image14.png"/><Relationship Id="rId4" Type="http://schemas.microsoft.com/office/2007/relationships/media" Target="file://localhost/Volumes/USB2/Buro%20BLoei/Workshops/Workshop%20pubers/RHYTHM_IS_IT_Trailer.mp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media/media1.mp4"/><Relationship Id="rId6" Type="http://schemas.openxmlformats.org/officeDocument/2006/relationships/image" Target="../media/image18.png"/><Relationship Id="rId5" Type="http://schemas.microsoft.com/office/2007/relationships/media" Target="../media/media1.mp4"/><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hyperlink" Target="http://nl.wikipedia.org/wiki/Meisj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nl.wikipedia.org/wiki/Geslachtsrijp" TargetMode="External"/><Relationship Id="rId4" Type="http://schemas.openxmlformats.org/officeDocument/2006/relationships/hyperlink" Target="http://nl.wikipedia.org/wiki/Jonge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ubers2.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1552754"/>
            <a:ext cx="8956206" cy="5196289"/>
          </a:xfrm>
          <a:prstGeom prst="rect">
            <a:avLst/>
          </a:prstGeom>
        </p:spPr>
      </p:pic>
      <p:sp>
        <p:nvSpPr>
          <p:cNvPr id="2" name="Titel 1"/>
          <p:cNvSpPr>
            <a:spLocks noGrp="1"/>
          </p:cNvSpPr>
          <p:nvPr>
            <p:ph type="ctrTitle"/>
          </p:nvPr>
        </p:nvSpPr>
        <p:spPr>
          <a:xfrm>
            <a:off x="685800" y="474625"/>
            <a:ext cx="7772400" cy="1654770"/>
          </a:xfrm>
        </p:spPr>
        <p:style>
          <a:lnRef idx="2">
            <a:schemeClr val="accent6"/>
          </a:lnRef>
          <a:fillRef idx="1">
            <a:schemeClr val="lt1"/>
          </a:fillRef>
          <a:effectRef idx="0">
            <a:schemeClr val="accent6"/>
          </a:effectRef>
          <a:fontRef idx="minor">
            <a:schemeClr val="dk1"/>
          </a:fontRef>
        </p:style>
        <p:txBody>
          <a:bodyPr/>
          <a:lstStyle/>
          <a:p>
            <a:r>
              <a:rPr lang="nl-NL"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Help! Een puber!</a:t>
            </a:r>
            <a:endParaRPr lang="nl-NL"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
        <p:nvSpPr>
          <p:cNvPr id="3" name="Subtitel 2"/>
          <p:cNvSpPr>
            <a:spLocks noGrp="1"/>
          </p:cNvSpPr>
          <p:nvPr>
            <p:ph type="subTitle" idx="1"/>
          </p:nvPr>
        </p:nvSpPr>
        <p:spPr>
          <a:xfrm>
            <a:off x="179295" y="5782234"/>
            <a:ext cx="6400800" cy="966809"/>
          </a:xfrm>
        </p:spPr>
        <p:style>
          <a:lnRef idx="2">
            <a:schemeClr val="accent6"/>
          </a:lnRef>
          <a:fillRef idx="1">
            <a:schemeClr val="lt1"/>
          </a:fillRef>
          <a:effectRef idx="0">
            <a:schemeClr val="accent6"/>
          </a:effectRef>
          <a:fontRef idx="minor">
            <a:schemeClr val="dk1"/>
          </a:fontRef>
        </p:style>
        <p:txBody>
          <a:bodyPr>
            <a:normAutofit fontScale="92500" lnSpcReduction="20000"/>
          </a:bodyPr>
          <a:lstStyle/>
          <a:p>
            <a:r>
              <a:rPr lang="nl-NL"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Mariëlle Beckers</a:t>
            </a:r>
          </a:p>
          <a:p>
            <a:r>
              <a:rPr lang="nl-NL"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Buro Bloei</a:t>
            </a:r>
            <a:endParaRPr lang="nl-NL"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pic>
        <p:nvPicPr>
          <p:cNvPr id="6" name="Afbeelding 5" descr="Screen Shot 2013-11-05 at 11.08.28 A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spTree>
    <p:extLst>
      <p:ext uri="{BB962C8B-B14F-4D97-AF65-F5344CB8AC3E}">
        <p14:creationId xmlns:p14="http://schemas.microsoft.com/office/powerpoint/2010/main" xmlns="" val="897521457"/>
      </p:ext>
    </p:extLst>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lstStyle/>
          <a:p>
            <a:r>
              <a:rPr lang="nl-NL"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Tijd van storm en stress (10-18)</a:t>
            </a:r>
            <a:endParaRPr lang="nl-NL"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
        <p:nvSpPr>
          <p:cNvPr id="3" name="Tijdelijke aanduiding voor inhoud 2"/>
          <p:cNvSpPr>
            <a:spLocks noGrp="1"/>
          </p:cNvSpPr>
          <p:nvPr>
            <p:ph idx="1"/>
          </p:nvPr>
        </p:nvSpPr>
        <p:spPr/>
        <p:txBody>
          <a:bodyPr>
            <a:normAutofit/>
          </a:bodyPr>
          <a:lstStyle/>
          <a:p>
            <a:r>
              <a:rPr lang="nl-NL" dirty="0" smtClean="0"/>
              <a:t>Lichamelijke ontwikkeling</a:t>
            </a:r>
          </a:p>
          <a:p>
            <a:r>
              <a:rPr lang="nl-NL" dirty="0" smtClean="0"/>
              <a:t>Cognitieve ontwikkeling</a:t>
            </a:r>
          </a:p>
          <a:p>
            <a:r>
              <a:rPr lang="nl-NL" dirty="0" smtClean="0"/>
              <a:t>Sociaal emotionele ontwikkeling</a:t>
            </a:r>
            <a:endParaRPr lang="nl-NL" dirty="0"/>
          </a:p>
        </p:txBody>
      </p:sp>
      <p:pic>
        <p:nvPicPr>
          <p:cNvPr id="6" name="Workshoppuberbig.mp4">
            <a:hlinkClick r:id="" action="ppaction://media"/>
          </p:cNvPr>
          <p:cNvPicPr>
            <a:picLocks noRot="1" noChangeAspect="1"/>
          </p:cNvPicPr>
          <p:nvPr>
            <a:videoFile r:link="rId1"/>
            <p:extLst>
              <p:ext uri="{DAA4B4D4-6D71-4841-9C94-3DE7FCFB9230}">
                <p14:media xmlns:p14="http://schemas.microsoft.com/office/powerpoint/2010/main" xmlns="" r:link="rId4"/>
              </p:ext>
            </p:extLst>
          </p:nvPr>
        </p:nvPicPr>
        <p:blipFill>
          <a:blip r:embed="rId5"/>
          <a:stretch>
            <a:fillRect/>
          </a:stretch>
        </p:blipFill>
        <p:spPr>
          <a:xfrm>
            <a:off x="1416424" y="1600200"/>
            <a:ext cx="6096000" cy="4572000"/>
          </a:xfrm>
          <a:prstGeom prst="rect">
            <a:avLst/>
          </a:prstGeom>
        </p:spPr>
      </p:pic>
      <p:pic>
        <p:nvPicPr>
          <p:cNvPr id="8" name="Afbeelding 7" descr="Screen Shot 2013-11-05 at 11.08.28 AM.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6"/>
                  </p:tgtEl>
                </p:cond>
              </p:nextCondLst>
            </p:seq>
            <p:video>
              <p:cMediaNode>
                <p:cTn id="14"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normAutofit/>
          </a:bodyPr>
          <a:lstStyle/>
          <a:p>
            <a:r>
              <a:rPr lang="nl-NL"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Even terug……</a:t>
            </a:r>
            <a:endParaRPr lang="nl-NL"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
        <p:nvSpPr>
          <p:cNvPr id="3" name="Tekstvak 2"/>
          <p:cNvSpPr txBox="1"/>
          <p:nvPr/>
        </p:nvSpPr>
        <p:spPr>
          <a:xfrm>
            <a:off x="1174376" y="1604682"/>
            <a:ext cx="5836024" cy="369332"/>
          </a:xfrm>
          <a:prstGeom prst="rect">
            <a:avLst/>
          </a:prstGeom>
          <a:noFill/>
        </p:spPr>
        <p:txBody>
          <a:bodyPr wrap="square" rtlCol="0">
            <a:spAutoFit/>
          </a:bodyPr>
          <a:lstStyle/>
          <a:p>
            <a:endParaRPr lang="nl-NL" dirty="0"/>
          </a:p>
        </p:txBody>
      </p:sp>
      <p:sp>
        <p:nvSpPr>
          <p:cNvPr id="4" name="Tekstvak 3"/>
          <p:cNvSpPr txBox="1"/>
          <p:nvPr/>
        </p:nvSpPr>
        <p:spPr>
          <a:xfrm>
            <a:off x="323737" y="1974014"/>
            <a:ext cx="8628823" cy="1200328"/>
          </a:xfrm>
          <a:prstGeom prst="rect">
            <a:avLst/>
          </a:prstGeom>
          <a:noFill/>
        </p:spPr>
        <p:txBody>
          <a:bodyPr wrap="square" rtlCol="0">
            <a:spAutoFit/>
          </a:bodyPr>
          <a:lstStyle/>
          <a:p>
            <a:r>
              <a:rPr lang="nl-NL" sz="2400" dirty="0" smtClean="0">
                <a:latin typeface="Arial"/>
                <a:cs typeface="Arial"/>
              </a:rPr>
              <a:t>Vanaf 12 jaar moet je je kind loslaten, dan is het fundament gelegd. Pubers moeten de ruimte krijgen om zichzelf te ontwikkelen en keuzes te maken.</a:t>
            </a:r>
            <a:endParaRPr lang="nl-NL" sz="2400" dirty="0">
              <a:latin typeface="Arial"/>
              <a:cs typeface="Arial"/>
            </a:endParaRPr>
          </a:p>
        </p:txBody>
      </p:sp>
      <p:pic>
        <p:nvPicPr>
          <p:cNvPr id="5" name="Afbeelding 4"/>
          <p:cNvPicPr>
            <a:picLocks noChangeAspect="1"/>
          </p:cNvPicPr>
          <p:nvPr/>
        </p:nvPicPr>
        <p:blipFill>
          <a:blip r:embed="rId3"/>
          <a:stretch>
            <a:fillRect/>
          </a:stretch>
        </p:blipFill>
        <p:spPr>
          <a:xfrm>
            <a:off x="199222" y="3174342"/>
            <a:ext cx="5898595" cy="4356347"/>
          </a:xfrm>
          <a:prstGeom prst="rect">
            <a:avLst/>
          </a:prstGeom>
        </p:spPr>
      </p:pic>
      <p:pic>
        <p:nvPicPr>
          <p:cNvPr id="8" name="Afbeelding 7" descr="Screen Shot 2013-11-05 at 11.08.28 A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oesje.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191184" y="1145593"/>
            <a:ext cx="2616628" cy="3702775"/>
          </a:xfrm>
          <a:prstGeom prst="rect">
            <a:avLst/>
          </a:prstGeom>
        </p:spPr>
      </p:pic>
      <p:sp>
        <p:nvSpPr>
          <p:cNvPr id="2" name="Titel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lstStyle/>
          <a:p>
            <a:pPr algn="l"/>
            <a:r>
              <a:rPr lang="nl-NL"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Nee, opvoeden begint pas!</a:t>
            </a:r>
            <a:endParaRPr lang="nl-NL"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
        <p:nvSpPr>
          <p:cNvPr id="3" name="Tijdelijke aanduiding voor inhoud 2"/>
          <p:cNvSpPr>
            <a:spLocks noGrp="1"/>
          </p:cNvSpPr>
          <p:nvPr>
            <p:ph idx="1"/>
          </p:nvPr>
        </p:nvSpPr>
        <p:spPr>
          <a:xfrm>
            <a:off x="914400" y="1741304"/>
            <a:ext cx="8229600" cy="4525963"/>
          </a:xfrm>
        </p:spPr>
        <p:txBody>
          <a:bodyPr>
            <a:normAutofit/>
          </a:bodyPr>
          <a:lstStyle/>
          <a:p>
            <a:r>
              <a:rPr lang="nl-NL" dirty="0" smtClean="0"/>
              <a:t>Wij overschatten pubers</a:t>
            </a:r>
          </a:p>
          <a:p>
            <a:r>
              <a:rPr lang="nl-NL" dirty="0" smtClean="0"/>
              <a:t>Nog beter begeleiden!</a:t>
            </a:r>
          </a:p>
          <a:p>
            <a:r>
              <a:rPr lang="nl-NL" dirty="0" smtClean="0"/>
              <a:t>Meer duidelijkheid</a:t>
            </a:r>
          </a:p>
          <a:p>
            <a:r>
              <a:rPr lang="nl-NL" dirty="0" smtClean="0"/>
              <a:t>Meer grenzen</a:t>
            </a:r>
          </a:p>
          <a:p>
            <a:endParaRPr lang="nl-NL" dirty="0"/>
          </a:p>
          <a:p>
            <a:pPr marL="0" indent="0">
              <a:buNone/>
            </a:pPr>
            <a:r>
              <a:rPr lang="nl-NL" dirty="0" smtClean="0"/>
              <a:t>Maar hoe doe je dit in samenleving die zo snel verandert?</a:t>
            </a:r>
            <a:endParaRPr lang="nl-NL" dirty="0"/>
          </a:p>
        </p:txBody>
      </p:sp>
      <p:pic>
        <p:nvPicPr>
          <p:cNvPr id="7" name="Afbeelding 6" descr="Screen Shot 2013-11-05 at 11.08.28 A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lstStyle/>
          <a:p>
            <a:r>
              <a:rPr lang="nl-NL"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Puberbrein thuis</a:t>
            </a:r>
            <a:endParaRPr lang="nl-NL"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
        <p:nvSpPr>
          <p:cNvPr id="6" name="Tijdelijke aanduiding voor inhoud 5"/>
          <p:cNvSpPr>
            <a:spLocks noGrp="1"/>
          </p:cNvSpPr>
          <p:nvPr>
            <p:ph idx="1"/>
          </p:nvPr>
        </p:nvSpPr>
        <p:spPr>
          <a:xfrm>
            <a:off x="457200" y="1417638"/>
            <a:ext cx="8229600" cy="4708525"/>
          </a:xfrm>
        </p:spPr>
        <p:txBody>
          <a:bodyPr/>
          <a:lstStyle/>
          <a:p>
            <a:pPr marL="0" indent="0">
              <a:buNone/>
            </a:pPr>
            <a:r>
              <a:rPr lang="nl-NL" i="1" dirty="0" smtClean="0">
                <a:solidFill>
                  <a:schemeClr val="bg1">
                    <a:lumMod val="75000"/>
                  </a:schemeClr>
                </a:solidFill>
              </a:rPr>
              <a:t>‘ mijn moeder moet echt met iedere zwerver die ze tegenkomt een praatje maken, ik schaam me dood’ </a:t>
            </a:r>
          </a:p>
          <a:p>
            <a:pPr marL="0" indent="0">
              <a:buNone/>
            </a:pPr>
            <a:r>
              <a:rPr lang="nl-NL" sz="1400" dirty="0" err="1" smtClean="0"/>
              <a:t>Sherida</a:t>
            </a:r>
            <a:r>
              <a:rPr lang="nl-NL" sz="1400" dirty="0" smtClean="0"/>
              <a:t>, 14 jaar</a:t>
            </a:r>
          </a:p>
          <a:p>
            <a:pPr marL="0" indent="0">
              <a:buNone/>
            </a:pPr>
            <a:r>
              <a:rPr lang="nl-NL" dirty="0" smtClean="0"/>
              <a:t>								Voorleven! Maar met 										respect voor de gevoelens 								van je kind!</a:t>
            </a:r>
          </a:p>
          <a:p>
            <a:pPr marL="0" indent="0">
              <a:buNone/>
            </a:pPr>
            <a:endParaRPr lang="nl-NL" sz="1400" dirty="0" smtClean="0"/>
          </a:p>
          <a:p>
            <a:pPr marL="0" indent="0">
              <a:buNone/>
            </a:pPr>
            <a:endParaRPr lang="nl-NL" sz="1400" dirty="0" smtClean="0"/>
          </a:p>
          <a:p>
            <a:pPr marL="0" indent="0">
              <a:buNone/>
            </a:pPr>
            <a:endParaRPr lang="nl-NL" sz="1400" dirty="0"/>
          </a:p>
          <a:p>
            <a:pPr marL="0" indent="0">
              <a:buNone/>
            </a:pPr>
            <a:endParaRPr lang="nl-NL" sz="1400" dirty="0"/>
          </a:p>
          <a:p>
            <a:pPr marL="0" indent="0">
              <a:buNone/>
            </a:pPr>
            <a:endParaRPr lang="nl-NL" sz="1400" dirty="0"/>
          </a:p>
        </p:txBody>
      </p:sp>
      <p:pic>
        <p:nvPicPr>
          <p:cNvPr id="7" name="Afbeelding 6" descr="Screen Shot 2013-11-05 at 11.08.28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pic>
        <p:nvPicPr>
          <p:cNvPr id="9" name="Afbeelding 8" descr="alcohol.png"/>
          <p:cNvPicPr>
            <a:picLocks noChangeAspect="1"/>
          </p:cNvPicPr>
          <p:nvPr/>
        </p:nvPicPr>
        <p:blipFill>
          <a:blip r:embed="rId4"/>
          <a:stretch>
            <a:fillRect/>
          </a:stretch>
        </p:blipFill>
        <p:spPr>
          <a:xfrm>
            <a:off x="109256" y="3206874"/>
            <a:ext cx="3951755" cy="3534904"/>
          </a:xfrm>
          <a:prstGeom prst="rect">
            <a:avLst/>
          </a:prstGeom>
        </p:spPr>
      </p:pic>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lstStyle/>
          <a:p>
            <a:r>
              <a:rPr lang="nl-NL" dirty="0" err="1" smtClean="0">
                <a:ln w="18415" cmpd="sng">
                  <a:solidFill>
                    <a:schemeClr val="tx1"/>
                  </a:solidFill>
                  <a:prstDash val="solid"/>
                </a:ln>
                <a:effectLst>
                  <a:outerShdw blurRad="63500" dir="3600000" algn="tl" rotWithShape="0">
                    <a:srgbClr val="000000">
                      <a:alpha val="70000"/>
                    </a:srgbClr>
                  </a:outerShdw>
                </a:effectLst>
              </a:rPr>
              <a:t>Autoritatief</a:t>
            </a:r>
            <a:r>
              <a:rPr lang="nl-NL" dirty="0" smtClean="0">
                <a:ln w="18415" cmpd="sng">
                  <a:solidFill>
                    <a:schemeClr val="tx1"/>
                  </a:solidFill>
                  <a:prstDash val="solid"/>
                </a:ln>
                <a:effectLst>
                  <a:outerShdw blurRad="63500" dir="3600000" algn="tl" rotWithShape="0">
                    <a:srgbClr val="000000">
                      <a:alpha val="70000"/>
                    </a:srgbClr>
                  </a:outerShdw>
                </a:effectLst>
              </a:rPr>
              <a:t> opvoeden</a:t>
            </a:r>
            <a:endParaRPr lang="nl-NL" dirty="0">
              <a:ln w="18415" cmpd="sng">
                <a:solidFill>
                  <a:schemeClr val="tx1"/>
                </a:solidFill>
                <a:prstDash val="solid"/>
              </a:ln>
              <a:effectLst>
                <a:outerShdw blurRad="63500" dir="3600000" algn="tl" rotWithShape="0">
                  <a:srgbClr val="000000">
                    <a:alpha val="70000"/>
                  </a:srgbClr>
                </a:outerShdw>
              </a:effectLst>
            </a:endParaRPr>
          </a:p>
        </p:txBody>
      </p:sp>
      <p:sp>
        <p:nvSpPr>
          <p:cNvPr id="3" name="Tijdelijke aanduiding voor inhoud 2"/>
          <p:cNvSpPr>
            <a:spLocks noGrp="1"/>
          </p:cNvSpPr>
          <p:nvPr>
            <p:ph idx="1"/>
          </p:nvPr>
        </p:nvSpPr>
        <p:spPr>
          <a:xfrm>
            <a:off x="457200" y="1417639"/>
            <a:ext cx="8229600" cy="4812832"/>
          </a:xfrm>
        </p:spPr>
        <p:txBody>
          <a:bodyPr>
            <a:normAutofit fontScale="92500" lnSpcReduction="20000"/>
          </a:bodyPr>
          <a:lstStyle/>
          <a:p>
            <a:pPr lvl="8"/>
            <a:endParaRPr lang="nl-NL" dirty="0" smtClean="0"/>
          </a:p>
          <a:p>
            <a:pPr lvl="8"/>
            <a:endParaRPr lang="nl-NL" dirty="0" smtClean="0"/>
          </a:p>
          <a:p>
            <a:pPr lvl="8"/>
            <a:endParaRPr lang="nl-NL" dirty="0" smtClean="0"/>
          </a:p>
          <a:p>
            <a:pPr lvl="8"/>
            <a:r>
              <a:rPr lang="nl-NL" sz="3200" dirty="0" smtClean="0"/>
              <a:t>Stellen van grenzen waarbinnen ze zich kunnen bewegen, die tot op zekere hoogte onderhandelbaar (bv tijd thuiskomen) maar altijd bespreekbaar!</a:t>
            </a:r>
          </a:p>
          <a:p>
            <a:endParaRPr lang="nl-NL" dirty="0" smtClean="0"/>
          </a:p>
          <a:p>
            <a:pPr>
              <a:buNone/>
            </a:pPr>
            <a:r>
              <a:rPr lang="nl-NL" dirty="0" smtClean="0"/>
              <a:t> </a:t>
            </a:r>
          </a:p>
          <a:p>
            <a:pPr>
              <a:buNone/>
            </a:pPr>
            <a:endParaRPr lang="nl-NL" dirty="0"/>
          </a:p>
        </p:txBody>
      </p:sp>
      <p:pic>
        <p:nvPicPr>
          <p:cNvPr id="7" name="Afbeelding 6" descr="Screen Shot 2013-11-05 at 11.08.28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pic>
        <p:nvPicPr>
          <p:cNvPr id="6" name="Afbeelding 5" descr="keepcalmandpickyorbatteles.png"/>
          <p:cNvPicPr>
            <a:picLocks noChangeAspect="1"/>
          </p:cNvPicPr>
          <p:nvPr/>
        </p:nvPicPr>
        <p:blipFill>
          <a:blip r:embed="rId4"/>
          <a:stretch>
            <a:fillRect/>
          </a:stretch>
        </p:blipFill>
        <p:spPr>
          <a:xfrm>
            <a:off x="457200" y="1891553"/>
            <a:ext cx="3583521" cy="4186518"/>
          </a:xfrm>
          <a:prstGeom prst="rect">
            <a:avLst/>
          </a:prstGeom>
        </p:spPr>
      </p:pic>
    </p:spTree>
    <p:extLst>
      <p:ext uri="{BB962C8B-B14F-4D97-AF65-F5344CB8AC3E}">
        <p14:creationId xmlns:p14="http://schemas.microsoft.com/office/powerpoint/2010/main" xmlns="" val="289407376"/>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lstStyle/>
          <a:p>
            <a:r>
              <a:rPr lang="nl-NL" dirty="0" smtClean="0">
                <a:ln w="18415" cmpd="sng">
                  <a:solidFill>
                    <a:schemeClr val="tx1"/>
                  </a:solidFill>
                  <a:prstDash val="solid"/>
                </a:ln>
                <a:effectLst>
                  <a:outerShdw blurRad="63500" dir="3600000" algn="tl" rotWithShape="0">
                    <a:srgbClr val="000000">
                      <a:alpha val="70000"/>
                    </a:srgbClr>
                  </a:outerShdw>
                </a:effectLst>
              </a:rPr>
              <a:t>Samenvattend, tips</a:t>
            </a:r>
            <a:endParaRPr lang="nl-NL" dirty="0">
              <a:ln w="18415" cmpd="sng">
                <a:solidFill>
                  <a:schemeClr val="tx1"/>
                </a:solidFill>
                <a:prstDash val="solid"/>
              </a:ln>
              <a:effectLst>
                <a:outerShdw blurRad="63500" dir="3600000" algn="tl" rotWithShape="0">
                  <a:srgbClr val="000000">
                    <a:alpha val="70000"/>
                  </a:srgbClr>
                </a:outerShdw>
              </a:effectLst>
            </a:endParaRPr>
          </a:p>
        </p:txBody>
      </p:sp>
      <p:sp>
        <p:nvSpPr>
          <p:cNvPr id="3" name="Tijdelijke aanduiding voor inhoud 2"/>
          <p:cNvSpPr>
            <a:spLocks noGrp="1"/>
          </p:cNvSpPr>
          <p:nvPr>
            <p:ph idx="1"/>
          </p:nvPr>
        </p:nvSpPr>
        <p:spPr/>
        <p:txBody>
          <a:bodyPr>
            <a:normAutofit lnSpcReduction="10000"/>
          </a:bodyPr>
          <a:lstStyle/>
          <a:p>
            <a:r>
              <a:rPr lang="nl-NL" dirty="0" smtClean="0"/>
              <a:t>Je hebt echt invloed</a:t>
            </a:r>
          </a:p>
          <a:p>
            <a:r>
              <a:rPr lang="nl-NL" dirty="0" smtClean="0"/>
              <a:t>Blijf betrokken</a:t>
            </a:r>
          </a:p>
          <a:p>
            <a:r>
              <a:rPr lang="nl-NL" dirty="0" smtClean="0"/>
              <a:t>Biedt structuur en grenzen</a:t>
            </a:r>
          </a:p>
          <a:p>
            <a:r>
              <a:rPr lang="nl-NL" dirty="0" smtClean="0"/>
              <a:t>Geef het goede voorbeeld</a:t>
            </a:r>
          </a:p>
          <a:p>
            <a:r>
              <a:rPr lang="nl-NL" dirty="0" smtClean="0"/>
              <a:t>Stimuleer zelfstandigheid</a:t>
            </a:r>
          </a:p>
          <a:p>
            <a:r>
              <a:rPr lang="nl-NL" dirty="0" smtClean="0"/>
              <a:t>Verklaar je nader</a:t>
            </a:r>
          </a:p>
          <a:p>
            <a:r>
              <a:rPr lang="nl-NL" dirty="0" smtClean="0"/>
              <a:t>Af en toe een knuffel</a:t>
            </a:r>
          </a:p>
          <a:p>
            <a:r>
              <a:rPr lang="nl-NL" dirty="0" smtClean="0"/>
              <a:t>Nog meer?</a:t>
            </a:r>
            <a:endParaRPr lang="nl-NL" dirty="0"/>
          </a:p>
        </p:txBody>
      </p:sp>
      <p:pic>
        <p:nvPicPr>
          <p:cNvPr id="6" name="Afbeelding 5" descr="Screen Shot 2013-11-05 at 11.08.28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spTree>
    <p:extLst>
      <p:ext uri="{BB962C8B-B14F-4D97-AF65-F5344CB8AC3E}">
        <p14:creationId xmlns:p14="http://schemas.microsoft.com/office/powerpoint/2010/main" xmlns="" val="42133185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60283"/>
            <a:ext cx="8229600" cy="1143000"/>
          </a:xfrm>
        </p:spPr>
        <p:style>
          <a:lnRef idx="2">
            <a:schemeClr val="accent6"/>
          </a:lnRef>
          <a:fillRef idx="1">
            <a:schemeClr val="lt1"/>
          </a:fillRef>
          <a:effectRef idx="0">
            <a:schemeClr val="accent6"/>
          </a:effectRef>
          <a:fontRef idx="minor">
            <a:schemeClr val="dk1"/>
          </a:fontRef>
        </p:style>
        <p:txBody>
          <a:bodyPr/>
          <a:lstStyle/>
          <a:p>
            <a:r>
              <a:rPr lang="nl-NL"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Puberbrein in de klas</a:t>
            </a:r>
            <a:endParaRPr lang="nl-NL"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
        <p:nvSpPr>
          <p:cNvPr id="3" name="Tijdelijke aanduiding voor inhoud 2"/>
          <p:cNvSpPr>
            <a:spLocks noGrp="1"/>
          </p:cNvSpPr>
          <p:nvPr>
            <p:ph idx="1"/>
          </p:nvPr>
        </p:nvSpPr>
        <p:spPr/>
        <p:txBody>
          <a:bodyPr>
            <a:normAutofit fontScale="92500" lnSpcReduction="10000"/>
          </a:bodyPr>
          <a:lstStyle/>
          <a:p>
            <a:pPr>
              <a:buNone/>
            </a:pPr>
            <a:r>
              <a:rPr lang="nl-NL" sz="2800" i="1" dirty="0" smtClean="0">
                <a:solidFill>
                  <a:schemeClr val="bg1">
                    <a:lumMod val="50000"/>
                  </a:schemeClr>
                </a:solidFill>
              </a:rPr>
              <a:t>‘Als ik burgermeester was , zou ik zorgen dat docenten strenger werden’</a:t>
            </a:r>
          </a:p>
          <a:p>
            <a:pPr>
              <a:buNone/>
            </a:pPr>
            <a:r>
              <a:rPr lang="nl-NL" sz="1500" dirty="0" smtClean="0"/>
              <a:t>Ahmed, 13 jaar</a:t>
            </a:r>
          </a:p>
          <a:p>
            <a:pPr>
              <a:buNone/>
            </a:pPr>
            <a:r>
              <a:rPr lang="nl-NL" sz="2800" i="1" dirty="0" smtClean="0">
                <a:solidFill>
                  <a:schemeClr val="bg1">
                    <a:lumMod val="50000"/>
                  </a:schemeClr>
                </a:solidFill>
              </a:rPr>
              <a:t>‘We zijn natuurlijk jong en dus vinden we school niet leuk… Dat hoort er toch bij? Een te strenge school vind ik niks, maar school moet ook weer niet te populair gaan doen. </a:t>
            </a:r>
            <a:r>
              <a:rPr lang="nl-NL" sz="2800" i="1" dirty="0" err="1" smtClean="0">
                <a:solidFill>
                  <a:schemeClr val="bg1">
                    <a:lumMod val="50000"/>
                  </a:schemeClr>
                </a:solidFill>
              </a:rPr>
              <a:t>Gamen</a:t>
            </a:r>
            <a:r>
              <a:rPr lang="nl-NL" sz="2800" i="1" dirty="0" smtClean="0">
                <a:solidFill>
                  <a:schemeClr val="bg1">
                    <a:lumMod val="50000"/>
                  </a:schemeClr>
                </a:solidFill>
              </a:rPr>
              <a:t> doe ik wel thuis’</a:t>
            </a:r>
          </a:p>
          <a:p>
            <a:pPr>
              <a:buNone/>
            </a:pPr>
            <a:r>
              <a:rPr lang="nl-NL" sz="1500" dirty="0" smtClean="0"/>
              <a:t>Charley, 14 jaar</a:t>
            </a:r>
          </a:p>
          <a:p>
            <a:pPr>
              <a:buNone/>
            </a:pPr>
            <a:r>
              <a:rPr lang="nl-NL" sz="2800" i="1" dirty="0" smtClean="0">
                <a:solidFill>
                  <a:schemeClr val="bg1">
                    <a:lumMod val="50000"/>
                  </a:schemeClr>
                </a:solidFill>
              </a:rPr>
              <a:t>Om 8 uur begint het eerste lesuur al. Dan ben ik echt nog niet wakker hoor. Een leraar kan een proefwerk toch ook best wat later op de dag plannen?’</a:t>
            </a:r>
          </a:p>
          <a:p>
            <a:pPr>
              <a:buNone/>
            </a:pPr>
            <a:r>
              <a:rPr lang="nl-NL" sz="1500" dirty="0" err="1" smtClean="0"/>
              <a:t>Joeri</a:t>
            </a:r>
            <a:r>
              <a:rPr lang="nl-NL" sz="1500" dirty="0" smtClean="0"/>
              <a:t>, 13 jaar</a:t>
            </a:r>
          </a:p>
          <a:p>
            <a:pPr>
              <a:buNone/>
            </a:pPr>
            <a:endParaRPr lang="nl-NL" sz="1800" dirty="0"/>
          </a:p>
        </p:txBody>
      </p:sp>
      <p:pic>
        <p:nvPicPr>
          <p:cNvPr id="6" name="Afbeelding 5" descr="Screen Shot 2013-11-05 at 11.08.28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84175"/>
          </a:xfrm>
        </p:spPr>
        <p:style>
          <a:lnRef idx="2">
            <a:schemeClr val="accent6"/>
          </a:lnRef>
          <a:fillRef idx="1">
            <a:schemeClr val="lt1"/>
          </a:fillRef>
          <a:effectRef idx="0">
            <a:schemeClr val="accent6"/>
          </a:effectRef>
          <a:fontRef idx="minor">
            <a:schemeClr val="dk1"/>
          </a:fontRef>
        </p:style>
        <p:txBody>
          <a:bodyPr>
            <a:normAutofit fontScale="90000"/>
          </a:bodyPr>
          <a:lstStyle/>
          <a:p>
            <a:r>
              <a:rPr lang="nl-NL" dirty="0" smtClean="0">
                <a:ln w="18415" cmpd="sng">
                  <a:solidFill>
                    <a:schemeClr val="tx1"/>
                  </a:solidFill>
                  <a:prstDash val="solid"/>
                </a:ln>
                <a:effectLst>
                  <a:outerShdw blurRad="63500" dir="3600000" algn="tl" rotWithShape="0">
                    <a:srgbClr val="000000">
                      <a:alpha val="70000"/>
                    </a:srgbClr>
                  </a:outerShdw>
                </a:effectLst>
              </a:rPr>
              <a:t>Weer dat brein….</a:t>
            </a:r>
            <a:endParaRPr lang="nl-NL" dirty="0">
              <a:ln w="18415" cmpd="sng">
                <a:solidFill>
                  <a:schemeClr val="tx1"/>
                </a:solidFill>
                <a:prstDash val="solid"/>
              </a:ln>
              <a:effectLst>
                <a:outerShdw blurRad="63500" dir="3600000" algn="tl" rotWithShape="0">
                  <a:srgbClr val="000000">
                    <a:alpha val="70000"/>
                  </a:srgbClr>
                </a:outerShdw>
              </a:effectLst>
            </a:endParaRPr>
          </a:p>
        </p:txBody>
      </p:sp>
      <p:graphicFrame>
        <p:nvGraphicFramePr>
          <p:cNvPr id="5" name="Tijdelijke aanduiding voor inhoud 4"/>
          <p:cNvGraphicFramePr>
            <a:graphicFrameLocks noGrp="1"/>
          </p:cNvGraphicFramePr>
          <p:nvPr>
            <p:ph idx="1"/>
            <p:extLst>
              <p:ext uri="{D42A27DB-BD31-4B8C-83A1-F6EECF244321}">
                <p14:modId xmlns:p14="http://schemas.microsoft.com/office/powerpoint/2010/main" xmlns="" val="2846994670"/>
              </p:ext>
            </p:extLst>
          </p:nvPr>
        </p:nvGraphicFramePr>
        <p:xfrm>
          <a:off x="610119" y="1257662"/>
          <a:ext cx="7234000" cy="5486400"/>
        </p:xfrm>
        <a:graphic>
          <a:graphicData uri="http://schemas.openxmlformats.org/drawingml/2006/table">
            <a:tbl>
              <a:tblPr firstRow="1" bandRow="1">
                <a:tableStyleId>{C4B1156A-380E-4F78-BDF5-A606A8083BF9}</a:tableStyleId>
              </a:tblPr>
              <a:tblGrid>
                <a:gridCol w="3310665"/>
                <a:gridCol w="3923335"/>
              </a:tblGrid>
              <a:tr h="1558509">
                <a:tc>
                  <a:txBody>
                    <a:bodyPr/>
                    <a:lstStyle/>
                    <a:p>
                      <a:r>
                        <a:rPr lang="nl-NL" sz="1600" b="0" dirty="0" smtClean="0">
                          <a:solidFill>
                            <a:srgbClr val="FF0000"/>
                          </a:solidFill>
                        </a:rPr>
                        <a:t>Geen helikopterview</a:t>
                      </a:r>
                    </a:p>
                    <a:p>
                      <a:r>
                        <a:rPr lang="nl-NL" sz="1600" b="0" dirty="0" smtClean="0"/>
                        <a:t>Minder verbinding tussen hersendelen</a:t>
                      </a:r>
                      <a:endParaRPr lang="nl-NL" sz="1600" b="0" dirty="0"/>
                    </a:p>
                  </a:txBody>
                  <a:tcPr/>
                </a:tc>
                <a:tc>
                  <a:txBody>
                    <a:bodyPr/>
                    <a:lstStyle/>
                    <a:p>
                      <a:pPr marL="285750" indent="-285750">
                        <a:buFont typeface="Arial"/>
                        <a:buChar char="•"/>
                      </a:pPr>
                      <a:r>
                        <a:rPr lang="nl-NL" sz="1600" b="0" dirty="0" smtClean="0"/>
                        <a:t>Lagere</a:t>
                      </a:r>
                      <a:r>
                        <a:rPr lang="nl-NL" sz="1600" b="0" baseline="0" dirty="0" smtClean="0"/>
                        <a:t> overdrachtssnelheid informatie</a:t>
                      </a:r>
                    </a:p>
                    <a:p>
                      <a:pPr marL="285750" indent="-285750">
                        <a:buFont typeface="Arial"/>
                        <a:buChar char="•"/>
                      </a:pPr>
                      <a:r>
                        <a:rPr lang="nl-NL" sz="1600" b="0" baseline="0" dirty="0" smtClean="0"/>
                        <a:t>Minder probleemoplossend vermogen</a:t>
                      </a:r>
                    </a:p>
                    <a:p>
                      <a:pPr marL="285750" indent="-285750">
                        <a:buFont typeface="Arial"/>
                        <a:buChar char="•"/>
                      </a:pPr>
                      <a:r>
                        <a:rPr lang="nl-NL" sz="1600" b="0" baseline="0" dirty="0" smtClean="0"/>
                        <a:t>Moeite met overzicht houden</a:t>
                      </a:r>
                    </a:p>
                    <a:p>
                      <a:pPr marL="285750" indent="-285750">
                        <a:buFont typeface="Arial"/>
                        <a:buChar char="•"/>
                      </a:pPr>
                      <a:r>
                        <a:rPr lang="nl-NL" sz="1600" b="0" baseline="0" dirty="0" smtClean="0"/>
                        <a:t>Slechtere concentratie</a:t>
                      </a:r>
                    </a:p>
                    <a:p>
                      <a:pPr marL="285750" indent="-285750">
                        <a:buFont typeface="Arial"/>
                        <a:buChar char="•"/>
                      </a:pPr>
                      <a:r>
                        <a:rPr lang="nl-NL" sz="1600" b="0" baseline="0" dirty="0" smtClean="0"/>
                        <a:t>Wisselingen in overwicht hersendelen: van rationeel naar emotioneel en omgekeerd</a:t>
                      </a:r>
                    </a:p>
                    <a:p>
                      <a:pPr marL="285750" indent="-285750">
                        <a:buFont typeface="Arial"/>
                        <a:buChar char="•"/>
                      </a:pPr>
                      <a:endParaRPr lang="nl-NL" sz="1600" dirty="0"/>
                    </a:p>
                  </a:txBody>
                  <a:tcPr/>
                </a:tc>
              </a:tr>
              <a:tr h="1135863">
                <a:tc>
                  <a:txBody>
                    <a:bodyPr/>
                    <a:lstStyle/>
                    <a:p>
                      <a:r>
                        <a:rPr lang="nl-NL" sz="1600" dirty="0" smtClean="0">
                          <a:solidFill>
                            <a:srgbClr val="FF0000"/>
                          </a:solidFill>
                        </a:rPr>
                        <a:t>Ratio op achterstand</a:t>
                      </a:r>
                    </a:p>
                    <a:p>
                      <a:r>
                        <a:rPr lang="nl-NL" sz="1600" dirty="0" smtClean="0"/>
                        <a:t>Frontaalkwab</a:t>
                      </a:r>
                      <a:r>
                        <a:rPr lang="nl-NL" sz="1600" baseline="0" dirty="0" smtClean="0"/>
                        <a:t> in ontwikkeling</a:t>
                      </a:r>
                      <a:endParaRPr lang="nl-NL" sz="1600" dirty="0"/>
                    </a:p>
                  </a:txBody>
                  <a:tcPr/>
                </a:tc>
                <a:tc>
                  <a:txBody>
                    <a:bodyPr/>
                    <a:lstStyle/>
                    <a:p>
                      <a:pPr marL="285750" indent="-285750">
                        <a:buFont typeface="Arial"/>
                        <a:buChar char="•"/>
                      </a:pPr>
                      <a:r>
                        <a:rPr lang="nl-NL" sz="1600" dirty="0" smtClean="0"/>
                        <a:t>Minder vermogen tot abstraheren</a:t>
                      </a:r>
                    </a:p>
                    <a:p>
                      <a:pPr marL="285750" indent="-285750">
                        <a:buFont typeface="Arial"/>
                        <a:buChar char="•"/>
                      </a:pPr>
                      <a:r>
                        <a:rPr lang="nl-NL" sz="1600" dirty="0" smtClean="0"/>
                        <a:t>Moeite met keuzes maken</a:t>
                      </a:r>
                    </a:p>
                    <a:p>
                      <a:pPr marL="285750" indent="-285750">
                        <a:buFont typeface="Arial"/>
                        <a:buChar char="•"/>
                      </a:pPr>
                      <a:r>
                        <a:rPr lang="nl-NL" sz="1600" dirty="0" smtClean="0"/>
                        <a:t>Moeite met plannen en anticiperen</a:t>
                      </a:r>
                    </a:p>
                    <a:p>
                      <a:pPr marL="285750" indent="-285750">
                        <a:buFont typeface="Arial"/>
                        <a:buChar char="•"/>
                      </a:pPr>
                      <a:r>
                        <a:rPr lang="nl-NL" sz="1600" dirty="0" smtClean="0"/>
                        <a:t>Moeite met prioriteiten stellen</a:t>
                      </a:r>
                    </a:p>
                    <a:p>
                      <a:pPr marL="285750" indent="-285750">
                        <a:buFont typeface="Arial"/>
                        <a:buChar char="•"/>
                      </a:pPr>
                      <a:endParaRPr lang="nl-NL" sz="1600" dirty="0"/>
                    </a:p>
                  </a:txBody>
                  <a:tcPr/>
                </a:tc>
              </a:tr>
              <a:tr h="942394">
                <a:tc>
                  <a:txBody>
                    <a:bodyPr/>
                    <a:lstStyle/>
                    <a:p>
                      <a:r>
                        <a:rPr lang="nl-NL" sz="1600" dirty="0" smtClean="0">
                          <a:solidFill>
                            <a:srgbClr val="FF0000"/>
                          </a:solidFill>
                        </a:rPr>
                        <a:t>Heftige emoties</a:t>
                      </a:r>
                    </a:p>
                    <a:p>
                      <a:r>
                        <a:rPr lang="nl-NL" sz="1600" dirty="0" err="1" smtClean="0"/>
                        <a:t>Amygdala</a:t>
                      </a:r>
                      <a:r>
                        <a:rPr lang="nl-NL" sz="1600" dirty="0" smtClean="0"/>
                        <a:t> meer de overhand</a:t>
                      </a:r>
                      <a:endParaRPr lang="nl-NL" sz="1600" dirty="0">
                        <a:solidFill>
                          <a:schemeClr val="tx1"/>
                        </a:solidFill>
                      </a:endParaRPr>
                    </a:p>
                  </a:txBody>
                  <a:tcPr/>
                </a:tc>
                <a:tc>
                  <a:txBody>
                    <a:bodyPr/>
                    <a:lstStyle/>
                    <a:p>
                      <a:pPr marL="285750" indent="-285750">
                        <a:buFont typeface="Arial"/>
                        <a:buChar char="•"/>
                      </a:pPr>
                      <a:r>
                        <a:rPr lang="nl-NL" sz="1600" dirty="0" smtClean="0"/>
                        <a:t>Emoties</a:t>
                      </a:r>
                      <a:r>
                        <a:rPr lang="nl-NL" sz="1600" baseline="0" dirty="0" smtClean="0"/>
                        <a:t> minder onder controle</a:t>
                      </a:r>
                    </a:p>
                    <a:p>
                      <a:pPr marL="285750" indent="-285750">
                        <a:buFont typeface="Arial"/>
                        <a:buChar char="•"/>
                      </a:pPr>
                      <a:r>
                        <a:rPr lang="nl-NL" sz="1600" baseline="0" dirty="0" smtClean="0"/>
                        <a:t>Negatieve emoties sneller de overhand</a:t>
                      </a:r>
                    </a:p>
                    <a:p>
                      <a:pPr marL="285750" indent="-285750">
                        <a:buFont typeface="Arial"/>
                        <a:buChar char="•"/>
                      </a:pPr>
                      <a:r>
                        <a:rPr lang="nl-NL" sz="1600" baseline="0" dirty="0" smtClean="0"/>
                        <a:t>Moeite met lezen van gezichtsexpressies en hierdoor minder inlevingsvermogen</a:t>
                      </a:r>
                      <a:endParaRPr lang="nl-NL" sz="1600" dirty="0"/>
                    </a:p>
                  </a:txBody>
                  <a:tcPr/>
                </a:tc>
              </a:tr>
              <a:tr h="986419">
                <a:tc>
                  <a:txBody>
                    <a:bodyPr/>
                    <a:lstStyle/>
                    <a:p>
                      <a:r>
                        <a:rPr lang="nl-NL" sz="1600" dirty="0" smtClean="0">
                          <a:solidFill>
                            <a:srgbClr val="FF0000"/>
                          </a:solidFill>
                        </a:rPr>
                        <a:t>Kicks</a:t>
                      </a:r>
                    </a:p>
                    <a:p>
                      <a:r>
                        <a:rPr lang="nl-NL" sz="1600" dirty="0" smtClean="0"/>
                        <a:t>Stijging spiegel diverse hormonen</a:t>
                      </a:r>
                      <a:endParaRPr lang="nl-NL" sz="1600" dirty="0">
                        <a:solidFill>
                          <a:schemeClr val="tx1"/>
                        </a:solidFill>
                      </a:endParaRPr>
                    </a:p>
                  </a:txBody>
                  <a:tcPr/>
                </a:tc>
                <a:tc>
                  <a:txBody>
                    <a:bodyPr/>
                    <a:lstStyle/>
                    <a:p>
                      <a:pPr marL="285750" indent="-285750">
                        <a:buFont typeface="Arial"/>
                        <a:buChar char="•"/>
                      </a:pPr>
                      <a:r>
                        <a:rPr lang="nl-NL" sz="1600" dirty="0" smtClean="0"/>
                        <a:t>Enorme stemmingswisselingen</a:t>
                      </a:r>
                    </a:p>
                    <a:p>
                      <a:pPr marL="285750" indent="-285750">
                        <a:buFont typeface="Arial"/>
                        <a:buChar char="•"/>
                      </a:pPr>
                      <a:r>
                        <a:rPr lang="nl-NL" sz="1600" dirty="0" smtClean="0"/>
                        <a:t>Verhoogde</a:t>
                      </a:r>
                      <a:r>
                        <a:rPr lang="nl-NL" sz="1600" baseline="0" dirty="0" smtClean="0"/>
                        <a:t> roekeloosheid</a:t>
                      </a:r>
                    </a:p>
                    <a:p>
                      <a:pPr marL="285750" indent="-285750">
                        <a:buFont typeface="Arial"/>
                        <a:buChar char="•"/>
                      </a:pPr>
                      <a:r>
                        <a:rPr lang="nl-NL" sz="1600" baseline="0" dirty="0" smtClean="0"/>
                        <a:t>Lagere impulscontrole</a:t>
                      </a:r>
                    </a:p>
                    <a:p>
                      <a:pPr marL="285750" indent="-285750">
                        <a:buFont typeface="Arial"/>
                        <a:buChar char="•"/>
                      </a:pPr>
                      <a:r>
                        <a:rPr lang="nl-NL" sz="1600" baseline="0" dirty="0" smtClean="0"/>
                        <a:t>Minder relativeringsvermogen</a:t>
                      </a:r>
                      <a:endParaRPr lang="nl-NL" sz="1600" dirty="0"/>
                    </a:p>
                  </a:txBody>
                  <a:tcPr/>
                </a:tc>
              </a:tr>
            </a:tbl>
          </a:graphicData>
        </a:graphic>
      </p:graphicFrame>
      <p:pic>
        <p:nvPicPr>
          <p:cNvPr id="4" name="Afbeelding 3" descr="Screen Shot 2013-11-05 at 11.08.28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spTree>
    <p:extLst>
      <p:ext uri="{BB962C8B-B14F-4D97-AF65-F5344CB8AC3E}">
        <p14:creationId xmlns:p14="http://schemas.microsoft.com/office/powerpoint/2010/main" xmlns="" val="2153577762"/>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Screen Shot 2013-11-05 at 11.08.28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sp>
        <p:nvSpPr>
          <p:cNvPr id="2" name="Titel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lstStyle/>
          <a:p>
            <a:r>
              <a:rPr lang="nl-NL"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			Wat wij veel zien….</a:t>
            </a:r>
            <a:endParaRPr lang="nl-NL"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
        <p:nvSpPr>
          <p:cNvPr id="3" name="Tijdelijke aanduiding voor inhoud 2"/>
          <p:cNvSpPr>
            <a:spLocks noGrp="1"/>
          </p:cNvSpPr>
          <p:nvPr>
            <p:ph idx="1"/>
          </p:nvPr>
        </p:nvSpPr>
        <p:spPr/>
        <p:txBody>
          <a:bodyPr>
            <a:normAutofit lnSpcReduction="10000"/>
          </a:bodyPr>
          <a:lstStyle/>
          <a:p>
            <a:pPr>
              <a:buNone/>
            </a:pPr>
            <a:endParaRPr lang="nl-NL" sz="1600" dirty="0" smtClean="0"/>
          </a:p>
          <a:p>
            <a:r>
              <a:rPr lang="nl-NL" dirty="0" smtClean="0"/>
              <a:t>Moeite met concentreren (grote toename diagnoses ADD en medicijngebruik!);</a:t>
            </a:r>
          </a:p>
          <a:p>
            <a:r>
              <a:rPr lang="nl-NL" dirty="0" smtClean="0"/>
              <a:t>Moeite met leren </a:t>
            </a:r>
            <a:r>
              <a:rPr lang="nl-NL" dirty="0" err="1" smtClean="0"/>
              <a:t>leren</a:t>
            </a:r>
            <a:r>
              <a:rPr lang="nl-NL" dirty="0" smtClean="0"/>
              <a:t> (te weinig gefrustreerd en uitgedaagd op PO);</a:t>
            </a:r>
          </a:p>
          <a:p>
            <a:r>
              <a:rPr lang="nl-NL" dirty="0" smtClean="0"/>
              <a:t>Moeite met zelfstandigheid, gebrek aan executieve functies;</a:t>
            </a:r>
          </a:p>
          <a:p>
            <a:r>
              <a:rPr lang="nl-NL" dirty="0" smtClean="0"/>
              <a:t>Gebrek aan motivatie;</a:t>
            </a:r>
          </a:p>
          <a:p>
            <a:r>
              <a:rPr lang="nl-NL" dirty="0" smtClean="0"/>
              <a:t>Hiaten in basiskennis (Nederlands, Wiskunde);</a:t>
            </a:r>
          </a:p>
          <a:p>
            <a:endParaRPr lang="nl-NL" dirty="0" smtClean="0"/>
          </a:p>
          <a:p>
            <a:endParaRPr lang="nl-NL" dirty="0"/>
          </a:p>
        </p:txBody>
      </p:sp>
      <p:pic>
        <p:nvPicPr>
          <p:cNvPr id="4" name="Afbeelding 3" descr="ritalin.png"/>
          <p:cNvPicPr>
            <a:picLocks noChangeAspect="1"/>
          </p:cNvPicPr>
          <p:nvPr/>
        </p:nvPicPr>
        <p:blipFill>
          <a:blip r:embed="rId3"/>
          <a:stretch>
            <a:fillRect/>
          </a:stretch>
        </p:blipFill>
        <p:spPr>
          <a:xfrm>
            <a:off x="0" y="484189"/>
            <a:ext cx="2933700" cy="1562100"/>
          </a:xfrm>
          <a:prstGeom prst="rect">
            <a:avLst/>
          </a:prstGeom>
        </p:spPr>
      </p:pic>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lstStyle/>
          <a:p>
            <a:r>
              <a:rPr lang="nl-NL"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School is niet altijd ‘leuk’</a:t>
            </a:r>
            <a:endParaRPr lang="nl-NL"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pic>
        <p:nvPicPr>
          <p:cNvPr id="4" name="RHYTHM_IS_IT_Trailer.mp4">
            <a:hlinkClick r:id="" action="ppaction://media"/>
          </p:cNvPr>
          <p:cNvPicPr>
            <a:picLocks noGrp="1" noRot="1" noChangeAspect="1"/>
          </p:cNvPicPr>
          <p:nvPr>
            <p:ph idx="1"/>
            <a:videoFile r:link="rId1"/>
            <p:extLst>
              <p:ext uri="{DAA4B4D4-6D71-4841-9C94-3DE7FCFB9230}">
                <p14:media xmlns:p14="http://schemas.microsoft.com/office/powerpoint/2010/main" xmlns="" r:link="rId4"/>
              </p:ext>
            </p:extLst>
          </p:nvPr>
        </p:nvPicPr>
        <p:blipFill>
          <a:blip r:embed="rId5"/>
          <a:stretch>
            <a:fillRect/>
          </a:stretch>
        </p:blipFill>
        <p:spPr>
          <a:xfrm>
            <a:off x="1630589" y="1641475"/>
            <a:ext cx="5543890" cy="4435112"/>
          </a:xfrm>
          <a:prstGeom prst="rect">
            <a:avLst/>
          </a:prstGeom>
        </p:spPr>
      </p:pic>
      <p:pic>
        <p:nvPicPr>
          <p:cNvPr id="5" name="Afbeelding 4" descr="Screen Shot 2013-11-05 at 11.08.28 AM.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100000">
                <p:cTn id="14"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hoeveel-poten-heeft-een-duizendpoot-nou-echt-1290.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059157" y="1177318"/>
            <a:ext cx="4748654" cy="1832980"/>
          </a:xfrm>
          <a:prstGeom prst="rect">
            <a:avLst/>
          </a:prstGeom>
        </p:spPr>
      </p:pic>
      <p:sp>
        <p:nvSpPr>
          <p:cNvPr id="2" name="Titel 1"/>
          <p:cNvSpPr>
            <a:spLocks noGrp="1"/>
          </p:cNvSpPr>
          <p:nvPr>
            <p:ph type="title"/>
          </p:nvPr>
        </p:nvSpPr>
        <p:spPr>
          <a:xfrm>
            <a:off x="457200" y="249043"/>
            <a:ext cx="8229600" cy="1151924"/>
          </a:xfrm>
        </p:spPr>
        <p:style>
          <a:lnRef idx="2">
            <a:schemeClr val="accent6"/>
          </a:lnRef>
          <a:fillRef idx="1">
            <a:schemeClr val="lt1"/>
          </a:fillRef>
          <a:effectRef idx="0">
            <a:schemeClr val="accent6"/>
          </a:effectRef>
          <a:fontRef idx="minor">
            <a:schemeClr val="dk1"/>
          </a:fontRef>
        </p:style>
        <p:txBody>
          <a:bodyPr/>
          <a:lstStyle/>
          <a:p>
            <a:r>
              <a:rPr lang="nl-NL" dirty="0" smtClean="0">
                <a:ln w="18415" cmpd="sng">
                  <a:solidFill>
                    <a:schemeClr val="tx1"/>
                  </a:solidFill>
                  <a:prstDash val="solid"/>
                </a:ln>
                <a:effectLst>
                  <a:outerShdw blurRad="63500" dir="3600000" algn="tl" rotWithShape="0">
                    <a:srgbClr val="000000">
                      <a:alpha val="70000"/>
                    </a:srgbClr>
                  </a:outerShdw>
                </a:effectLst>
              </a:rPr>
              <a:t>Even voorstellen</a:t>
            </a:r>
            <a:endParaRPr lang="nl-NL" dirty="0">
              <a:ln w="18415" cmpd="sng">
                <a:solidFill>
                  <a:schemeClr val="tx1"/>
                </a:solidFill>
                <a:prstDash val="solid"/>
              </a:ln>
              <a:effectLst>
                <a:outerShdw blurRad="63500" dir="3600000" algn="tl" rotWithShape="0">
                  <a:srgbClr val="000000">
                    <a:alpha val="70000"/>
                  </a:srgbClr>
                </a:outerShdw>
              </a:effectLst>
            </a:endParaRPr>
          </a:p>
        </p:txBody>
      </p:sp>
      <p:sp>
        <p:nvSpPr>
          <p:cNvPr id="3" name="Tijdelijke aanduiding voor inhoud 2"/>
          <p:cNvSpPr>
            <a:spLocks noGrp="1"/>
          </p:cNvSpPr>
          <p:nvPr>
            <p:ph idx="1"/>
          </p:nvPr>
        </p:nvSpPr>
        <p:spPr/>
        <p:txBody>
          <a:bodyPr/>
          <a:lstStyle/>
          <a:p>
            <a:r>
              <a:rPr lang="nl-NL" dirty="0" smtClean="0"/>
              <a:t>Mariëlle Beckers</a:t>
            </a:r>
          </a:p>
          <a:p>
            <a:r>
              <a:rPr lang="nl-NL" dirty="0" smtClean="0"/>
              <a:t>Orthopedagoog</a:t>
            </a:r>
          </a:p>
          <a:p>
            <a:r>
              <a:rPr lang="nl-NL" dirty="0" smtClean="0"/>
              <a:t>Universitair docent (maatschappij- en gedragswetenschappen)</a:t>
            </a:r>
          </a:p>
          <a:p>
            <a:r>
              <a:rPr lang="nl-NL" dirty="0" smtClean="0"/>
              <a:t>Eigenaar Buro Bloei (voor alle kinderen maar met specialisatie Hoogbegaafd)</a:t>
            </a:r>
          </a:p>
          <a:p>
            <a:r>
              <a:rPr lang="nl-NL" dirty="0" smtClean="0"/>
              <a:t>Werkt veel met pubers</a:t>
            </a:r>
          </a:p>
          <a:p>
            <a:r>
              <a:rPr lang="nl-NL" dirty="0" smtClean="0"/>
              <a:t>Ervaringsdeskundige</a:t>
            </a:r>
            <a:endParaRPr lang="nl-NL" dirty="0"/>
          </a:p>
        </p:txBody>
      </p:sp>
      <p:pic>
        <p:nvPicPr>
          <p:cNvPr id="5" name="Afbeelding 4" descr="Screen Shot 2013-11-05 at 11.08.28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spTree>
    <p:extLst>
      <p:ext uri="{BB962C8B-B14F-4D97-AF65-F5344CB8AC3E}">
        <p14:creationId xmlns:p14="http://schemas.microsoft.com/office/powerpoint/2010/main" xmlns="" val="3607800094"/>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normAutofit fontScale="90000"/>
          </a:bodyPr>
          <a:lstStyle/>
          <a:p>
            <a:r>
              <a:rPr lang="nl-NL"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Problemen waar leerkrachten mee te maken hebben</a:t>
            </a:r>
            <a:endParaRPr lang="nl-NL"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
        <p:nvSpPr>
          <p:cNvPr id="3" name="Tijdelijke aanduiding voor inhoud 2"/>
          <p:cNvSpPr>
            <a:spLocks noGrp="1"/>
          </p:cNvSpPr>
          <p:nvPr>
            <p:ph idx="1"/>
          </p:nvPr>
        </p:nvSpPr>
        <p:spPr/>
        <p:txBody>
          <a:bodyPr>
            <a:normAutofit/>
          </a:bodyPr>
          <a:lstStyle/>
          <a:p>
            <a:r>
              <a:rPr lang="nl-NL" sz="2400" dirty="0" smtClean="0"/>
              <a:t>Docenten worstelen ook met opvoedonzekerheid;</a:t>
            </a:r>
          </a:p>
          <a:p>
            <a:r>
              <a:rPr lang="nl-NL" sz="2400" dirty="0" smtClean="0"/>
              <a:t>Taboe op hiërarchie en autoriteit en door werkdruk wordt verkeerd gedrag soms door vingers gezien;</a:t>
            </a:r>
          </a:p>
          <a:p>
            <a:r>
              <a:rPr lang="nl-NL" sz="2400" dirty="0" smtClean="0"/>
              <a:t>Leerlingen worden in houding bevestigd omdat ouders steeds vaker verhaal komen halen op school.</a:t>
            </a:r>
            <a:endParaRPr lang="nl-NL" sz="2400" dirty="0"/>
          </a:p>
        </p:txBody>
      </p:sp>
      <p:pic>
        <p:nvPicPr>
          <p:cNvPr id="4" name="Afbeelding 3" descr="Screen Shot 2013-11-05 at 11.08.28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pic>
        <p:nvPicPr>
          <p:cNvPr id="5" name="Afbeelding 4" descr="fokkeadhd.gif"/>
          <p:cNvPicPr>
            <a:picLocks noChangeAspect="1"/>
          </p:cNvPicPr>
          <p:nvPr/>
        </p:nvPicPr>
        <p:blipFill>
          <a:blip r:embed="rId4"/>
          <a:stretch>
            <a:fillRect/>
          </a:stretch>
        </p:blipFill>
        <p:spPr>
          <a:xfrm>
            <a:off x="0" y="3843618"/>
            <a:ext cx="4457700" cy="2781300"/>
          </a:xfrm>
          <a:prstGeom prst="rect">
            <a:avLst/>
          </a:prstGeom>
        </p:spPr>
      </p:pic>
    </p:spTree>
    <p:extLst>
      <p:ext uri="{BB962C8B-B14F-4D97-AF65-F5344CB8AC3E}">
        <p14:creationId xmlns:p14="http://schemas.microsoft.com/office/powerpoint/2010/main" xmlns="" val="20380194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lstStyle/>
          <a:p>
            <a:r>
              <a:rPr lang="nl-NL" dirty="0" smtClean="0">
                <a:ln w="18415" cmpd="sng">
                  <a:solidFill>
                    <a:schemeClr val="tx1"/>
                  </a:solidFill>
                  <a:prstDash val="solid"/>
                </a:ln>
                <a:effectLst>
                  <a:outerShdw blurRad="63500" dir="3600000" algn="tl" rotWithShape="0">
                    <a:srgbClr val="000000">
                      <a:alpha val="70000"/>
                    </a:srgbClr>
                  </a:outerShdw>
                </a:effectLst>
              </a:rPr>
              <a:t>Wat is er aan te doen?</a:t>
            </a:r>
            <a:endParaRPr lang="nl-NL" dirty="0">
              <a:ln w="18415" cmpd="sng">
                <a:solidFill>
                  <a:schemeClr val="tx1"/>
                </a:solidFill>
                <a:prstDash val="solid"/>
              </a:ln>
              <a:effectLst>
                <a:outerShdw blurRad="63500" dir="3600000" algn="tl" rotWithShape="0">
                  <a:srgbClr val="000000">
                    <a:alpha val="70000"/>
                  </a:srgbClr>
                </a:outerShdw>
              </a:effectLst>
            </a:endParaRPr>
          </a:p>
        </p:txBody>
      </p:sp>
      <p:sp>
        <p:nvSpPr>
          <p:cNvPr id="3" name="Tijdelijke aanduiding voor inhoud 2"/>
          <p:cNvSpPr>
            <a:spLocks noGrp="1"/>
          </p:cNvSpPr>
          <p:nvPr>
            <p:ph idx="1"/>
          </p:nvPr>
        </p:nvSpPr>
        <p:spPr/>
        <p:txBody>
          <a:bodyPr>
            <a:noAutofit/>
          </a:bodyPr>
          <a:lstStyle/>
          <a:p>
            <a:r>
              <a:rPr lang="nl-NL" dirty="0" smtClean="0"/>
              <a:t>Geef plannen, reflecteren en andere niet-cognitieve vaardigheden een plek in het onderwijs;</a:t>
            </a:r>
          </a:p>
          <a:p>
            <a:r>
              <a:rPr lang="nl-NL" dirty="0" smtClean="0"/>
              <a:t>Accent op basiskennis (taal en rekenen);</a:t>
            </a:r>
          </a:p>
          <a:p>
            <a:r>
              <a:rPr lang="nl-NL" sz="3200" dirty="0" smtClean="0"/>
              <a:t>Accent op motivatie door positieve feedback, aansluiten interesses en sociale acceptatie;</a:t>
            </a:r>
          </a:p>
          <a:p>
            <a:r>
              <a:rPr lang="nl-NL" sz="3200" dirty="0" smtClean="0"/>
              <a:t>Duidelijkheid, structuur en regels;</a:t>
            </a:r>
          </a:p>
          <a:p>
            <a:r>
              <a:rPr lang="nl-NL" sz="3200" dirty="0" smtClean="0"/>
              <a:t>Oog voor individuele leerling;</a:t>
            </a:r>
          </a:p>
          <a:p>
            <a:r>
              <a:rPr lang="nl-NL" sz="3200" dirty="0" smtClean="0"/>
              <a:t>Passie voor je vak!</a:t>
            </a:r>
            <a:endParaRPr lang="nl-NL" sz="3200" dirty="0"/>
          </a:p>
        </p:txBody>
      </p:sp>
      <p:pic>
        <p:nvPicPr>
          <p:cNvPr id="4" name="Afbeelding 3" descr="Screen Shot 2013-11-05 at 11.08.28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restatie.png"/>
          <p:cNvPicPr>
            <a:picLocks noChangeAspect="1"/>
          </p:cNvPicPr>
          <p:nvPr/>
        </p:nvPicPr>
        <p:blipFill>
          <a:blip r:embed="rId2"/>
          <a:stretch>
            <a:fillRect/>
          </a:stretch>
        </p:blipFill>
        <p:spPr>
          <a:xfrm>
            <a:off x="0" y="3533436"/>
            <a:ext cx="3119844" cy="3010799"/>
          </a:xfrm>
          <a:prstGeom prst="rect">
            <a:avLst/>
          </a:prstGeom>
        </p:spPr>
      </p:pic>
      <p:sp>
        <p:nvSpPr>
          <p:cNvPr id="2" name="Titel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lstStyle/>
          <a:p>
            <a:r>
              <a:rPr lang="nl-NL"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En als ouder?</a:t>
            </a:r>
            <a:endParaRPr lang="nl-NL"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
        <p:nvSpPr>
          <p:cNvPr id="3" name="Tijdelijke aanduiding voor inhoud 2"/>
          <p:cNvSpPr>
            <a:spLocks noGrp="1"/>
          </p:cNvSpPr>
          <p:nvPr>
            <p:ph idx="1"/>
          </p:nvPr>
        </p:nvSpPr>
        <p:spPr/>
        <p:txBody>
          <a:bodyPr>
            <a:normAutofit fontScale="92500" lnSpcReduction="20000"/>
          </a:bodyPr>
          <a:lstStyle/>
          <a:p>
            <a:r>
              <a:rPr lang="nl-NL" dirty="0" smtClean="0"/>
              <a:t>Ondersteun waar nodig maar stimuleer doorzettingsvermogen</a:t>
            </a:r>
          </a:p>
          <a:p>
            <a:r>
              <a:rPr lang="nl-NL" dirty="0" smtClean="0"/>
              <a:t>Dit betekent leren van faalervaringen!</a:t>
            </a:r>
          </a:p>
          <a:p>
            <a:pPr lvl="5"/>
            <a:r>
              <a:rPr lang="nl-NL" sz="3200" dirty="0" smtClean="0"/>
              <a:t>Help met overhoren, maken van schema maar laat kind daarin ook bepalen!</a:t>
            </a:r>
          </a:p>
          <a:p>
            <a:pPr lvl="5"/>
            <a:r>
              <a:rPr lang="nl-NL" sz="3200" dirty="0" smtClean="0"/>
              <a:t>Als je in magister kijkt, vraag toestemming van je kind of kijk samen!</a:t>
            </a:r>
          </a:p>
          <a:p>
            <a:pPr lvl="5"/>
            <a:r>
              <a:rPr lang="nl-NL" sz="3200" dirty="0" smtClean="0"/>
              <a:t>Laat je kind sporten!</a:t>
            </a:r>
            <a:endParaRPr lang="nl-NL" sz="3200" dirty="0"/>
          </a:p>
        </p:txBody>
      </p:sp>
      <p:pic>
        <p:nvPicPr>
          <p:cNvPr id="5" name="Afbeelding 4" descr="Screen Shot 2013-11-05 at 11.08.28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spTree>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84175"/>
          </a:xfrm>
        </p:spPr>
        <p:style>
          <a:lnRef idx="2">
            <a:schemeClr val="accent6"/>
          </a:lnRef>
          <a:fillRef idx="1">
            <a:schemeClr val="lt1"/>
          </a:fillRef>
          <a:effectRef idx="0">
            <a:schemeClr val="accent6"/>
          </a:effectRef>
          <a:fontRef idx="minor">
            <a:schemeClr val="dk1"/>
          </a:fontRef>
        </p:style>
        <p:txBody>
          <a:bodyPr>
            <a:normAutofit fontScale="90000"/>
          </a:bodyPr>
          <a:lstStyle/>
          <a:p>
            <a:r>
              <a:rPr lang="nl-NL" dirty="0" smtClean="0">
                <a:ln w="18415" cmpd="sng">
                  <a:solidFill>
                    <a:schemeClr val="tx1"/>
                  </a:solidFill>
                  <a:prstDash val="solid"/>
                </a:ln>
                <a:effectLst>
                  <a:outerShdw blurRad="63500" dir="3600000" algn="tl" rotWithShape="0">
                    <a:srgbClr val="000000">
                      <a:alpha val="70000"/>
                    </a:srgbClr>
                  </a:outerShdw>
                </a:effectLst>
              </a:rPr>
              <a:t>Sociale ontwikkeling; weer dat brein….</a:t>
            </a:r>
            <a:endParaRPr lang="nl-NL" dirty="0">
              <a:ln w="18415" cmpd="sng">
                <a:solidFill>
                  <a:schemeClr val="tx1"/>
                </a:solidFill>
                <a:prstDash val="solid"/>
              </a:ln>
              <a:effectLst>
                <a:outerShdw blurRad="63500" dir="3600000" algn="tl" rotWithShape="0">
                  <a:srgbClr val="000000">
                    <a:alpha val="70000"/>
                  </a:srgbClr>
                </a:outerShdw>
              </a:effectLst>
            </a:endParaRPr>
          </a:p>
        </p:txBody>
      </p:sp>
      <p:graphicFrame>
        <p:nvGraphicFramePr>
          <p:cNvPr id="5" name="Tijdelijke aanduiding voor inhoud 4"/>
          <p:cNvGraphicFramePr>
            <a:graphicFrameLocks noGrp="1"/>
          </p:cNvGraphicFramePr>
          <p:nvPr>
            <p:ph idx="1"/>
            <p:extLst>
              <p:ext uri="{D42A27DB-BD31-4B8C-83A1-F6EECF244321}">
                <p14:modId xmlns:p14="http://schemas.microsoft.com/office/powerpoint/2010/main" xmlns="" val="2846994670"/>
              </p:ext>
            </p:extLst>
          </p:nvPr>
        </p:nvGraphicFramePr>
        <p:xfrm>
          <a:off x="610119" y="1257662"/>
          <a:ext cx="7234000" cy="5486400"/>
        </p:xfrm>
        <a:graphic>
          <a:graphicData uri="http://schemas.openxmlformats.org/drawingml/2006/table">
            <a:tbl>
              <a:tblPr firstRow="1" bandRow="1">
                <a:tableStyleId>{C4B1156A-380E-4F78-BDF5-A606A8083BF9}</a:tableStyleId>
              </a:tblPr>
              <a:tblGrid>
                <a:gridCol w="3310665"/>
                <a:gridCol w="3923335"/>
              </a:tblGrid>
              <a:tr h="1558509">
                <a:tc>
                  <a:txBody>
                    <a:bodyPr/>
                    <a:lstStyle/>
                    <a:p>
                      <a:r>
                        <a:rPr lang="nl-NL" sz="1600" b="0" dirty="0" smtClean="0">
                          <a:solidFill>
                            <a:srgbClr val="FF0000"/>
                          </a:solidFill>
                        </a:rPr>
                        <a:t>Geen helikopterview</a:t>
                      </a:r>
                    </a:p>
                    <a:p>
                      <a:r>
                        <a:rPr lang="nl-NL" sz="1600" b="0" dirty="0" smtClean="0"/>
                        <a:t>Minder verbinding tussen hersendelen</a:t>
                      </a:r>
                      <a:endParaRPr lang="nl-NL" sz="1600" b="0" dirty="0"/>
                    </a:p>
                  </a:txBody>
                  <a:tcPr/>
                </a:tc>
                <a:tc>
                  <a:txBody>
                    <a:bodyPr/>
                    <a:lstStyle/>
                    <a:p>
                      <a:pPr marL="285750" indent="-285750">
                        <a:buFont typeface="Arial"/>
                        <a:buChar char="•"/>
                      </a:pPr>
                      <a:r>
                        <a:rPr lang="nl-NL" sz="1600" b="0" dirty="0" smtClean="0"/>
                        <a:t>Lagere</a:t>
                      </a:r>
                      <a:r>
                        <a:rPr lang="nl-NL" sz="1600" b="0" baseline="0" dirty="0" smtClean="0"/>
                        <a:t> overdrachtssnelheid informatie</a:t>
                      </a:r>
                    </a:p>
                    <a:p>
                      <a:pPr marL="285750" indent="-285750">
                        <a:buFont typeface="Arial"/>
                        <a:buChar char="•"/>
                      </a:pPr>
                      <a:r>
                        <a:rPr lang="nl-NL" sz="1600" b="0" baseline="0" dirty="0" smtClean="0"/>
                        <a:t>Minder probleemoplossend vermogen</a:t>
                      </a:r>
                    </a:p>
                    <a:p>
                      <a:pPr marL="285750" indent="-285750">
                        <a:buFont typeface="Arial"/>
                        <a:buChar char="•"/>
                      </a:pPr>
                      <a:r>
                        <a:rPr lang="nl-NL" sz="1600" b="0" baseline="0" dirty="0" smtClean="0"/>
                        <a:t>Moeite met overzicht houden</a:t>
                      </a:r>
                    </a:p>
                    <a:p>
                      <a:pPr marL="285750" indent="-285750">
                        <a:buFont typeface="Arial"/>
                        <a:buChar char="•"/>
                      </a:pPr>
                      <a:r>
                        <a:rPr lang="nl-NL" sz="1600" b="0" baseline="0" dirty="0" smtClean="0"/>
                        <a:t>Slechtere concentratie</a:t>
                      </a:r>
                    </a:p>
                    <a:p>
                      <a:pPr marL="285750" indent="-285750">
                        <a:buFont typeface="Arial"/>
                        <a:buChar char="•"/>
                      </a:pPr>
                      <a:r>
                        <a:rPr lang="nl-NL" sz="1600" b="0" baseline="0" dirty="0" smtClean="0"/>
                        <a:t>Wisselingen in overwicht hersendelen: van rationeel naar emotioneel en omgekeerd</a:t>
                      </a:r>
                    </a:p>
                    <a:p>
                      <a:pPr marL="285750" indent="-285750">
                        <a:buFont typeface="Arial"/>
                        <a:buChar char="•"/>
                      </a:pPr>
                      <a:endParaRPr lang="nl-NL" sz="1600" dirty="0"/>
                    </a:p>
                  </a:txBody>
                  <a:tcPr/>
                </a:tc>
              </a:tr>
              <a:tr h="1135863">
                <a:tc>
                  <a:txBody>
                    <a:bodyPr/>
                    <a:lstStyle/>
                    <a:p>
                      <a:r>
                        <a:rPr lang="nl-NL" sz="1600" dirty="0" smtClean="0">
                          <a:solidFill>
                            <a:srgbClr val="FF0000"/>
                          </a:solidFill>
                        </a:rPr>
                        <a:t>Ratio op achterstand</a:t>
                      </a:r>
                    </a:p>
                    <a:p>
                      <a:r>
                        <a:rPr lang="nl-NL" sz="1600" dirty="0" smtClean="0"/>
                        <a:t>Frontaalkwab</a:t>
                      </a:r>
                      <a:r>
                        <a:rPr lang="nl-NL" sz="1600" baseline="0" dirty="0" smtClean="0"/>
                        <a:t> in ontwikkeling</a:t>
                      </a:r>
                      <a:endParaRPr lang="nl-NL" sz="1600" dirty="0"/>
                    </a:p>
                  </a:txBody>
                  <a:tcPr/>
                </a:tc>
                <a:tc>
                  <a:txBody>
                    <a:bodyPr/>
                    <a:lstStyle/>
                    <a:p>
                      <a:pPr marL="285750" indent="-285750">
                        <a:buFont typeface="Arial"/>
                        <a:buChar char="•"/>
                      </a:pPr>
                      <a:r>
                        <a:rPr lang="nl-NL" sz="1600" dirty="0" smtClean="0"/>
                        <a:t>Minder vermogen tot abstraheren</a:t>
                      </a:r>
                    </a:p>
                    <a:p>
                      <a:pPr marL="285750" indent="-285750">
                        <a:buFont typeface="Arial"/>
                        <a:buChar char="•"/>
                      </a:pPr>
                      <a:r>
                        <a:rPr lang="nl-NL" sz="1600" dirty="0" smtClean="0"/>
                        <a:t>Moeite met keuzes maken</a:t>
                      </a:r>
                    </a:p>
                    <a:p>
                      <a:pPr marL="285750" indent="-285750">
                        <a:buFont typeface="Arial"/>
                        <a:buChar char="•"/>
                      </a:pPr>
                      <a:r>
                        <a:rPr lang="nl-NL" sz="1600" dirty="0" smtClean="0"/>
                        <a:t>Moeite met plannen en anticiperen</a:t>
                      </a:r>
                    </a:p>
                    <a:p>
                      <a:pPr marL="285750" indent="-285750">
                        <a:buFont typeface="Arial"/>
                        <a:buChar char="•"/>
                      </a:pPr>
                      <a:r>
                        <a:rPr lang="nl-NL" sz="1600" dirty="0" smtClean="0"/>
                        <a:t>Moeite met prioriteiten stellen</a:t>
                      </a:r>
                    </a:p>
                    <a:p>
                      <a:pPr marL="285750" indent="-285750">
                        <a:buFont typeface="Arial"/>
                        <a:buChar char="•"/>
                      </a:pPr>
                      <a:endParaRPr lang="nl-NL" sz="1600" dirty="0"/>
                    </a:p>
                  </a:txBody>
                  <a:tcPr/>
                </a:tc>
              </a:tr>
              <a:tr h="942394">
                <a:tc>
                  <a:txBody>
                    <a:bodyPr/>
                    <a:lstStyle/>
                    <a:p>
                      <a:r>
                        <a:rPr lang="nl-NL" sz="1600" dirty="0" smtClean="0">
                          <a:solidFill>
                            <a:srgbClr val="FF0000"/>
                          </a:solidFill>
                        </a:rPr>
                        <a:t>Heftige emoties</a:t>
                      </a:r>
                    </a:p>
                    <a:p>
                      <a:r>
                        <a:rPr lang="nl-NL" sz="1600" dirty="0" err="1" smtClean="0"/>
                        <a:t>Amygdala</a:t>
                      </a:r>
                      <a:r>
                        <a:rPr lang="nl-NL" sz="1600" dirty="0" smtClean="0"/>
                        <a:t> meer de overhand</a:t>
                      </a:r>
                      <a:endParaRPr lang="nl-NL" sz="1600" dirty="0">
                        <a:solidFill>
                          <a:schemeClr val="tx1"/>
                        </a:solidFill>
                      </a:endParaRPr>
                    </a:p>
                  </a:txBody>
                  <a:tcPr/>
                </a:tc>
                <a:tc>
                  <a:txBody>
                    <a:bodyPr/>
                    <a:lstStyle/>
                    <a:p>
                      <a:pPr marL="285750" indent="-285750">
                        <a:buFont typeface="Arial"/>
                        <a:buChar char="•"/>
                      </a:pPr>
                      <a:r>
                        <a:rPr lang="nl-NL" sz="1600" dirty="0" smtClean="0"/>
                        <a:t>Emoties</a:t>
                      </a:r>
                      <a:r>
                        <a:rPr lang="nl-NL" sz="1600" baseline="0" dirty="0" smtClean="0"/>
                        <a:t> minder onder controle</a:t>
                      </a:r>
                    </a:p>
                    <a:p>
                      <a:pPr marL="285750" indent="-285750">
                        <a:buFont typeface="Arial"/>
                        <a:buChar char="•"/>
                      </a:pPr>
                      <a:r>
                        <a:rPr lang="nl-NL" sz="1600" baseline="0" dirty="0" smtClean="0"/>
                        <a:t>Negatieve emoties sneller de overhand</a:t>
                      </a:r>
                    </a:p>
                    <a:p>
                      <a:pPr marL="285750" indent="-285750">
                        <a:buFont typeface="Arial"/>
                        <a:buChar char="•"/>
                      </a:pPr>
                      <a:r>
                        <a:rPr lang="nl-NL" sz="1600" baseline="0" dirty="0" smtClean="0"/>
                        <a:t>Moeite met lezen van gezichtsexpressies en hierdoor minder inlevingsvermogen</a:t>
                      </a:r>
                      <a:endParaRPr lang="nl-NL" sz="1600" dirty="0"/>
                    </a:p>
                  </a:txBody>
                  <a:tcPr/>
                </a:tc>
              </a:tr>
              <a:tr h="986419">
                <a:tc>
                  <a:txBody>
                    <a:bodyPr/>
                    <a:lstStyle/>
                    <a:p>
                      <a:r>
                        <a:rPr lang="nl-NL" sz="1600" dirty="0" smtClean="0">
                          <a:solidFill>
                            <a:srgbClr val="FF0000"/>
                          </a:solidFill>
                        </a:rPr>
                        <a:t>Kicks</a:t>
                      </a:r>
                    </a:p>
                    <a:p>
                      <a:r>
                        <a:rPr lang="nl-NL" sz="1600" dirty="0" smtClean="0"/>
                        <a:t>Stijging spiegel diverse hormonen</a:t>
                      </a:r>
                      <a:endParaRPr lang="nl-NL" sz="1600" dirty="0">
                        <a:solidFill>
                          <a:schemeClr val="tx1"/>
                        </a:solidFill>
                      </a:endParaRPr>
                    </a:p>
                  </a:txBody>
                  <a:tcPr/>
                </a:tc>
                <a:tc>
                  <a:txBody>
                    <a:bodyPr/>
                    <a:lstStyle/>
                    <a:p>
                      <a:pPr marL="285750" indent="-285750">
                        <a:buFont typeface="Arial"/>
                        <a:buChar char="•"/>
                      </a:pPr>
                      <a:r>
                        <a:rPr lang="nl-NL" sz="1600" dirty="0" smtClean="0"/>
                        <a:t>Enorme stemmingswisselingen</a:t>
                      </a:r>
                    </a:p>
                    <a:p>
                      <a:pPr marL="285750" indent="-285750">
                        <a:buFont typeface="Arial"/>
                        <a:buChar char="•"/>
                      </a:pPr>
                      <a:r>
                        <a:rPr lang="nl-NL" sz="1600" dirty="0" smtClean="0"/>
                        <a:t>Verhoogde</a:t>
                      </a:r>
                      <a:r>
                        <a:rPr lang="nl-NL" sz="1600" baseline="0" dirty="0" smtClean="0"/>
                        <a:t> roekeloosheid</a:t>
                      </a:r>
                    </a:p>
                    <a:p>
                      <a:pPr marL="285750" indent="-285750">
                        <a:buFont typeface="Arial"/>
                        <a:buChar char="•"/>
                      </a:pPr>
                      <a:r>
                        <a:rPr lang="nl-NL" sz="1600" baseline="0" dirty="0" smtClean="0"/>
                        <a:t>Lagere impulscontrole</a:t>
                      </a:r>
                    </a:p>
                    <a:p>
                      <a:pPr marL="285750" indent="-285750">
                        <a:buFont typeface="Arial"/>
                        <a:buChar char="•"/>
                      </a:pPr>
                      <a:r>
                        <a:rPr lang="nl-NL" sz="1600" baseline="0" dirty="0" smtClean="0"/>
                        <a:t>Minder relativeringsvermogen</a:t>
                      </a:r>
                      <a:endParaRPr lang="nl-NL" sz="1600" dirty="0"/>
                    </a:p>
                  </a:txBody>
                  <a:tcPr/>
                </a:tc>
              </a:tr>
            </a:tbl>
          </a:graphicData>
        </a:graphic>
      </p:graphicFrame>
      <p:pic>
        <p:nvPicPr>
          <p:cNvPr id="4" name="Afbeelding 3" descr="Screen Shot 2013-11-05 at 11.08.28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spTree>
    <p:extLst>
      <p:ext uri="{BB962C8B-B14F-4D97-AF65-F5344CB8AC3E}">
        <p14:creationId xmlns:p14="http://schemas.microsoft.com/office/powerpoint/2010/main" xmlns="" val="2153577762"/>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917607"/>
            <a:ext cx="8229600" cy="4420440"/>
          </a:xfrm>
        </p:spPr>
        <p:txBody>
          <a:bodyPr>
            <a:normAutofit/>
          </a:bodyPr>
          <a:lstStyle/>
          <a:p>
            <a:r>
              <a:rPr lang="nl-NL" dirty="0" smtClean="0"/>
              <a:t>Vriendgroep meer invloed dan ouders</a:t>
            </a:r>
          </a:p>
          <a:p>
            <a:r>
              <a:rPr lang="nl-NL" dirty="0" smtClean="0"/>
              <a:t>Psychologische behoefte ‘goed te liggen in de groep’ is groot</a:t>
            </a:r>
          </a:p>
          <a:p>
            <a:r>
              <a:rPr lang="nl-NL" dirty="0" smtClean="0"/>
              <a:t>Beetje </a:t>
            </a:r>
            <a:r>
              <a:rPr lang="nl-NL" dirty="0" err="1" smtClean="0"/>
              <a:t>anti-sociaal</a:t>
            </a:r>
            <a:r>
              <a:rPr lang="nl-NL" dirty="0" smtClean="0"/>
              <a:t> gedrag is ‘</a:t>
            </a:r>
            <a:r>
              <a:rPr lang="nl-NL" dirty="0" err="1" smtClean="0"/>
              <a:t>cool</a:t>
            </a:r>
            <a:r>
              <a:rPr lang="nl-NL" dirty="0" smtClean="0"/>
              <a:t>’; ‘</a:t>
            </a:r>
            <a:r>
              <a:rPr lang="nl-NL" dirty="0" err="1" smtClean="0"/>
              <a:t>Maturity</a:t>
            </a:r>
            <a:r>
              <a:rPr lang="nl-NL" dirty="0" smtClean="0"/>
              <a:t> gap</a:t>
            </a:r>
          </a:p>
          <a:p>
            <a:r>
              <a:rPr lang="nl-NL" dirty="0" smtClean="0"/>
              <a:t>Groepsdruk (met name tussen 13 en 15 jaar);</a:t>
            </a:r>
          </a:p>
          <a:p>
            <a:r>
              <a:rPr lang="nl-NL" dirty="0" smtClean="0"/>
              <a:t>Veel communicatiemogelijkheden, niets missen!</a:t>
            </a:r>
          </a:p>
          <a:p>
            <a:pPr>
              <a:buNone/>
            </a:pPr>
            <a:endParaRPr lang="nl-NL" dirty="0"/>
          </a:p>
        </p:txBody>
      </p:sp>
      <p:pic>
        <p:nvPicPr>
          <p:cNvPr id="4" name="Afbeelding 3" descr="Screen Shot 2013-11-05 at 11.08.28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sp>
        <p:nvSpPr>
          <p:cNvPr id="2" name="Titel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normAutofit/>
          </a:bodyPr>
          <a:lstStyle/>
          <a:p>
            <a:r>
              <a:rPr lang="nl-NL"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De </a:t>
            </a:r>
            <a:r>
              <a:rPr lang="nl-NL" dirty="0" err="1" smtClean="0">
                <a:ln w="18415" cmpd="sng">
                  <a:solidFill>
                    <a:schemeClr val="tx1"/>
                  </a:solidFill>
                  <a:prstDash val="solid"/>
                </a:ln>
                <a:solidFill>
                  <a:schemeClr val="tx1"/>
                </a:solidFill>
                <a:effectLst>
                  <a:outerShdw blurRad="63500" dir="3600000" algn="tl" rotWithShape="0">
                    <a:srgbClr val="000000">
                      <a:alpha val="70000"/>
                    </a:srgbClr>
                  </a:outerShdw>
                </a:effectLst>
              </a:rPr>
              <a:t>Peergroup</a:t>
            </a:r>
            <a:endParaRPr lang="nl-NL"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lstStyle/>
          <a:p>
            <a:r>
              <a:rPr lang="nl-NL"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Tips voor ouders</a:t>
            </a:r>
            <a:endParaRPr lang="nl-NL"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
        <p:nvSpPr>
          <p:cNvPr id="3" name="Tijdelijke aanduiding voor inhoud 2"/>
          <p:cNvSpPr>
            <a:spLocks noGrp="1"/>
          </p:cNvSpPr>
          <p:nvPr>
            <p:ph idx="1"/>
          </p:nvPr>
        </p:nvSpPr>
        <p:spPr/>
        <p:txBody>
          <a:bodyPr/>
          <a:lstStyle/>
          <a:p>
            <a:r>
              <a:rPr lang="nl-NL" dirty="0" smtClean="0"/>
              <a:t>Onderken het belang van vrienden voor jongeren;</a:t>
            </a:r>
          </a:p>
          <a:p>
            <a:r>
              <a:rPr lang="nl-NL" dirty="0" smtClean="0"/>
              <a:t>Ken de belangrijkste vrienden van je kind;</a:t>
            </a:r>
          </a:p>
          <a:p>
            <a:r>
              <a:rPr lang="nl-NL" dirty="0" smtClean="0"/>
              <a:t>Help je kind grenzen te stellen;</a:t>
            </a:r>
          </a:p>
          <a:p>
            <a:r>
              <a:rPr lang="nl-NL" dirty="0" smtClean="0"/>
              <a:t>Onderschat nooit de corrigerende factor van </a:t>
            </a:r>
            <a:r>
              <a:rPr lang="nl-NL" dirty="0" err="1" smtClean="0"/>
              <a:t>Peers</a:t>
            </a:r>
            <a:r>
              <a:rPr lang="nl-NL" dirty="0" smtClean="0"/>
              <a:t>!</a:t>
            </a:r>
          </a:p>
          <a:p>
            <a:endParaRPr lang="nl-NL" dirty="0" smtClean="0"/>
          </a:p>
          <a:p>
            <a:endParaRPr lang="nl-NL" dirty="0"/>
          </a:p>
        </p:txBody>
      </p:sp>
      <p:pic>
        <p:nvPicPr>
          <p:cNvPr id="4" name="Afbeelding 3" descr="peerpressure.png"/>
          <p:cNvPicPr>
            <a:picLocks noChangeAspect="1"/>
          </p:cNvPicPr>
          <p:nvPr/>
        </p:nvPicPr>
        <p:blipFill>
          <a:blip r:embed="rId3"/>
          <a:stretch>
            <a:fillRect/>
          </a:stretch>
        </p:blipFill>
        <p:spPr>
          <a:xfrm>
            <a:off x="2289606" y="4459941"/>
            <a:ext cx="3077452" cy="2178421"/>
          </a:xfrm>
          <a:prstGeom prst="rect">
            <a:avLst/>
          </a:prstGeom>
        </p:spPr>
      </p:pic>
      <p:pic>
        <p:nvPicPr>
          <p:cNvPr id="5" name="Afbeelding 4" descr="Screen Shot 2013-11-05 at 11.08.28 A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lstStyle/>
          <a:p>
            <a:r>
              <a:rPr lang="nl-NL"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Tot slot</a:t>
            </a:r>
            <a:endParaRPr lang="nl-NL"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pic>
        <p:nvPicPr>
          <p:cNvPr id="5" name="Afbeelding 4" descr="Screen Shot 2013-11-05 at 11.08.28 A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pic>
        <p:nvPicPr>
          <p:cNvPr id="7" name="Puberbrein_bij_Ouders_in_de_Branding.mp4">
            <a:hlinkClick r:id="" action="ppaction://media"/>
          </p:cNvPr>
          <p:cNvPicPr>
            <a:picLocks noGrp="1" noChangeAspect="1"/>
          </p:cNvPicPr>
          <p:nvPr>
            <p:ph idx="1"/>
            <a:videoFile r:link="rId1"/>
            <p:extLst>
              <p:ext uri="{DAA4B4D4-6D71-4841-9C94-3DE7FCFB9230}">
                <p14:media xmlns:p14="http://schemas.microsoft.com/office/powerpoint/2010/main" xmlns="" r:embed="rId5"/>
              </p:ext>
            </p:extLst>
          </p:nvPr>
        </p:nvPicPr>
        <p:blipFill>
          <a:blip r:embed="rId6"/>
          <a:stretch>
            <a:fillRect/>
          </a:stretch>
        </p:blipFill>
        <p:spPr>
          <a:xfrm>
            <a:off x="549275" y="1600200"/>
            <a:ext cx="8045450" cy="4525963"/>
          </a:xfrm>
        </p:spPr>
      </p:pic>
    </p:spTree>
  </p:cSld>
  <p:clrMapOvr>
    <a:masterClrMapping/>
  </p:clrMapOvr>
  <p:transition>
    <p:wipe dir="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lstStyle/>
          <a:p>
            <a:r>
              <a:rPr lang="nl-NL" dirty="0" smtClean="0">
                <a:ln>
                  <a:solidFill>
                    <a:schemeClr val="tx1"/>
                  </a:solidFill>
                </a:ln>
              </a:rPr>
              <a:t>L</a:t>
            </a:r>
            <a:r>
              <a:rPr lang="nl-NL" dirty="0" smtClean="0">
                <a:ln w="18415" cmpd="sng">
                  <a:solidFill>
                    <a:schemeClr val="tx1"/>
                  </a:solidFill>
                  <a:prstDash val="solid"/>
                </a:ln>
                <a:effectLst>
                  <a:outerShdw blurRad="63500" dir="3600000" algn="tl" rotWithShape="0">
                    <a:srgbClr val="000000">
                      <a:alpha val="70000"/>
                    </a:srgbClr>
                  </a:outerShdw>
                </a:effectLst>
              </a:rPr>
              <a:t>iteratuur</a:t>
            </a:r>
            <a:endParaRPr lang="nl-NL" dirty="0">
              <a:ln w="18415" cmpd="sng">
                <a:solidFill>
                  <a:schemeClr val="tx1"/>
                </a:solidFill>
                <a:prstDash val="solid"/>
              </a:ln>
            </a:endParaRPr>
          </a:p>
        </p:txBody>
      </p:sp>
      <p:sp>
        <p:nvSpPr>
          <p:cNvPr id="3" name="Tijdelijke aanduiding voor inhoud 2"/>
          <p:cNvSpPr>
            <a:spLocks noGrp="1"/>
          </p:cNvSpPr>
          <p:nvPr>
            <p:ph idx="1"/>
          </p:nvPr>
        </p:nvSpPr>
        <p:spPr/>
        <p:txBody>
          <a:bodyPr/>
          <a:lstStyle/>
          <a:p>
            <a:pPr>
              <a:buNone/>
            </a:pPr>
            <a:r>
              <a:rPr lang="nl-NL" dirty="0" err="1" smtClean="0"/>
              <a:t>Nelis</a:t>
            </a:r>
            <a:r>
              <a:rPr lang="nl-NL" dirty="0" smtClean="0"/>
              <a:t>, H., </a:t>
            </a:r>
            <a:r>
              <a:rPr lang="nl-NL" dirty="0" err="1" smtClean="0"/>
              <a:t>Stark</a:t>
            </a:r>
            <a:r>
              <a:rPr lang="nl-NL" dirty="0" smtClean="0"/>
              <a:t>, Y. (2013).</a:t>
            </a:r>
            <a:r>
              <a:rPr lang="nl-NL" i="1" dirty="0" smtClean="0"/>
              <a:t> Puberbrein </a:t>
            </a:r>
            <a:r>
              <a:rPr lang="nl-NL" i="1" dirty="0" err="1" smtClean="0"/>
              <a:t>binnestebuiten</a:t>
            </a:r>
            <a:r>
              <a:rPr lang="nl-NL" dirty="0" smtClean="0"/>
              <a:t>. Kosmos; Utrecht</a:t>
            </a:r>
          </a:p>
          <a:p>
            <a:pPr>
              <a:buNone/>
            </a:pPr>
            <a:r>
              <a:rPr lang="nl-NL" dirty="0" smtClean="0"/>
              <a:t>Crone, E. (2008). </a:t>
            </a:r>
            <a:r>
              <a:rPr lang="nl-NL" i="1" dirty="0" smtClean="0"/>
              <a:t>Het puberende brein; over de ontwikkeling van de hersenen in de unieke periode van de adolescentie. </a:t>
            </a:r>
            <a:r>
              <a:rPr lang="nl-NL" dirty="0" smtClean="0"/>
              <a:t>Amsterdam; Bert Bakker</a:t>
            </a:r>
          </a:p>
          <a:p>
            <a:pPr>
              <a:buNone/>
            </a:pPr>
            <a:r>
              <a:rPr lang="nl-NL" dirty="0" err="1" smtClean="0"/>
              <a:t>Swaab</a:t>
            </a:r>
            <a:r>
              <a:rPr lang="nl-NL" dirty="0" smtClean="0"/>
              <a:t>, D (2010). </a:t>
            </a:r>
            <a:r>
              <a:rPr lang="nl-NL" i="1" dirty="0" smtClean="0"/>
              <a:t>Wij zijn ons brein</a:t>
            </a:r>
            <a:r>
              <a:rPr lang="nl-NL" dirty="0" smtClean="0"/>
              <a:t>. Amsterdam; Contact</a:t>
            </a:r>
            <a:endParaRPr lang="nl-NL" dirty="0"/>
          </a:p>
        </p:txBody>
      </p:sp>
      <p:pic>
        <p:nvPicPr>
          <p:cNvPr id="4" name="Afbeelding 3" descr="Screen Shot 2013-11-05 at 11.08.28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lstStyle/>
          <a:p>
            <a:r>
              <a:rPr lang="nl-NL"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 	Programma</a:t>
            </a:r>
            <a:endParaRPr lang="nl-NL"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
        <p:nvSpPr>
          <p:cNvPr id="4" name="Subtitel 3"/>
          <p:cNvSpPr>
            <a:spLocks noGrp="1"/>
          </p:cNvSpPr>
          <p:nvPr>
            <p:ph idx="1"/>
          </p:nvPr>
        </p:nvSpPr>
        <p:spPr/>
        <p:txBody>
          <a:bodyPr>
            <a:normAutofit lnSpcReduction="10000"/>
          </a:bodyPr>
          <a:lstStyle/>
          <a:p>
            <a:pPr marL="457200" indent="-457200" algn="l">
              <a:buFont typeface="Arial"/>
              <a:buChar char="•"/>
            </a:pPr>
            <a:endParaRPr lang="nl-NL" dirty="0" smtClean="0"/>
          </a:p>
          <a:p>
            <a:pPr marL="457200" indent="-457200" algn="l">
              <a:buFont typeface="Arial"/>
              <a:buChar char="•"/>
            </a:pPr>
            <a:endParaRPr lang="nl-NL" dirty="0" smtClean="0"/>
          </a:p>
          <a:p>
            <a:pPr marL="457200" indent="-457200" algn="l">
              <a:buFont typeface="Arial"/>
              <a:buChar char="•"/>
            </a:pPr>
            <a:r>
              <a:rPr lang="nl-NL" dirty="0" smtClean="0"/>
              <a:t>Kleine kinderen worden groot</a:t>
            </a:r>
          </a:p>
          <a:p>
            <a:pPr marL="457200" indent="-457200" algn="l">
              <a:buFont typeface="Arial"/>
              <a:buChar char="•"/>
            </a:pPr>
            <a:r>
              <a:rPr lang="nl-NL" dirty="0" smtClean="0"/>
              <a:t>Wat is pubertijd?</a:t>
            </a:r>
          </a:p>
          <a:p>
            <a:pPr marL="457200" indent="-457200" algn="l">
              <a:buFontTx/>
              <a:buChar char="-"/>
            </a:pPr>
            <a:r>
              <a:rPr lang="nl-NL" dirty="0" smtClean="0"/>
              <a:t>Veranderingen hersenen</a:t>
            </a:r>
          </a:p>
          <a:p>
            <a:pPr marL="457200" indent="-457200" algn="l">
              <a:buFont typeface="Arial"/>
              <a:buChar char="•"/>
            </a:pPr>
            <a:r>
              <a:rPr lang="nl-NL" dirty="0" smtClean="0"/>
              <a:t>Wat betekent dit voor thuis?</a:t>
            </a:r>
          </a:p>
          <a:p>
            <a:pPr marL="457200" indent="-457200" algn="l">
              <a:buFont typeface="Arial"/>
              <a:buChar char="•"/>
            </a:pPr>
            <a:r>
              <a:rPr lang="nl-NL" dirty="0" smtClean="0"/>
              <a:t>En voor school?</a:t>
            </a:r>
          </a:p>
          <a:p>
            <a:pPr marL="457200" indent="-457200" algn="l">
              <a:buFont typeface="Arial"/>
              <a:buChar char="•"/>
            </a:pPr>
            <a:r>
              <a:rPr lang="nl-NL" dirty="0" smtClean="0"/>
              <a:t>Sociale ontwikkeling</a:t>
            </a:r>
          </a:p>
          <a:p>
            <a:pPr algn="l"/>
            <a:endParaRPr lang="nl-NL" dirty="0"/>
          </a:p>
        </p:txBody>
      </p:sp>
      <p:pic>
        <p:nvPicPr>
          <p:cNvPr id="8" name="Afbeelding 7" descr="Screen Shot 2013-11-05 at 11.08.28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sp>
        <p:nvSpPr>
          <p:cNvPr id="9" name="Wolk 8"/>
          <p:cNvSpPr/>
          <p:nvPr/>
        </p:nvSpPr>
        <p:spPr>
          <a:xfrm rot="660712">
            <a:off x="140289" y="161364"/>
            <a:ext cx="3200299" cy="216946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2000"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Puberteit, dat is</a:t>
            </a:r>
          </a:p>
          <a:p>
            <a:pPr algn="ctr"/>
            <a:r>
              <a:rPr lang="nl-NL" sz="2000"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toch wanneer je</a:t>
            </a:r>
          </a:p>
          <a:p>
            <a:pPr algn="ctr"/>
            <a:r>
              <a:rPr lang="nl-NL" sz="2000"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lastige ouders hebt?</a:t>
            </a:r>
            <a:endParaRPr lang="nl-NL" sz="20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
        <p:nvSpPr>
          <p:cNvPr id="10" name="Ovaal 9"/>
          <p:cNvSpPr/>
          <p:nvPr/>
        </p:nvSpPr>
        <p:spPr>
          <a:xfrm rot="6874835">
            <a:off x="487111" y="2035826"/>
            <a:ext cx="329934" cy="4006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Ovaal 10"/>
          <p:cNvSpPr/>
          <p:nvPr/>
        </p:nvSpPr>
        <p:spPr>
          <a:xfrm rot="1989416">
            <a:off x="248711" y="2569852"/>
            <a:ext cx="394460" cy="25366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Ovaal 11"/>
          <p:cNvSpPr/>
          <p:nvPr/>
        </p:nvSpPr>
        <p:spPr>
          <a:xfrm rot="6206522">
            <a:off x="152531" y="2900137"/>
            <a:ext cx="231134" cy="32912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3" name="Ovaal 12"/>
          <p:cNvSpPr/>
          <p:nvPr/>
        </p:nvSpPr>
        <p:spPr>
          <a:xfrm rot="8292980">
            <a:off x="4395" y="3406683"/>
            <a:ext cx="256391" cy="2234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xmlns="" val="2332191772"/>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lstStyle/>
          <a:p>
            <a:r>
              <a:rPr lang="nl-NL"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Kleine kinderen worden groot</a:t>
            </a:r>
            <a:endParaRPr lang="nl-NL"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pic>
        <p:nvPicPr>
          <p:cNvPr id="4" name="Tijdelijke aanduiding voor inhoud 3" descr="eersteschooldag.jpg"/>
          <p:cNvPicPr>
            <a:picLocks noGrp="1" noChangeAspect="1"/>
          </p:cNvPicPr>
          <p:nvPr>
            <p:ph idx="1"/>
          </p:nvPr>
        </p:nvPicPr>
        <p:blipFill rotWithShape="1">
          <a:blip r:embed="rId3"/>
          <a:srcRect l="13246" t="-2830" r="2132" b="10693"/>
          <a:stretch/>
        </p:blipFill>
        <p:spPr>
          <a:xfrm>
            <a:off x="457200" y="1417638"/>
            <a:ext cx="2317875" cy="3364953"/>
          </a:xfrm>
        </p:spPr>
      </p:pic>
      <p:sp>
        <p:nvSpPr>
          <p:cNvPr id="6" name="PIJL-RECHTS 5"/>
          <p:cNvSpPr/>
          <p:nvPr/>
        </p:nvSpPr>
        <p:spPr>
          <a:xfrm>
            <a:off x="2888997" y="2465025"/>
            <a:ext cx="2841812" cy="484632"/>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srgbClr val="7030A0"/>
              </a:solidFill>
            </a:endParaRPr>
          </a:p>
        </p:txBody>
      </p:sp>
      <p:sp>
        <p:nvSpPr>
          <p:cNvPr id="7" name="Tekstvak 6"/>
          <p:cNvSpPr txBox="1"/>
          <p:nvPr/>
        </p:nvSpPr>
        <p:spPr>
          <a:xfrm>
            <a:off x="55290" y="5047372"/>
            <a:ext cx="8425320" cy="1384995"/>
          </a:xfrm>
          <a:prstGeom prst="rect">
            <a:avLst/>
          </a:prstGeom>
          <a:noFill/>
        </p:spPr>
        <p:txBody>
          <a:bodyPr wrap="square" rtlCol="0">
            <a:spAutoFit/>
          </a:bodyPr>
          <a:lstStyle/>
          <a:p>
            <a:pPr>
              <a:buFont typeface="Arial" pitchFamily="34" charset="0"/>
              <a:buChar char="•"/>
            </a:pPr>
            <a:r>
              <a:rPr lang="nl-NL" sz="2800" dirty="0" smtClean="0"/>
              <a:t> (nog) meer eigen mening </a:t>
            </a:r>
          </a:p>
          <a:p>
            <a:pPr>
              <a:buFont typeface="Arial" pitchFamily="34" charset="0"/>
              <a:buChar char="•"/>
            </a:pPr>
            <a:r>
              <a:rPr lang="nl-NL" sz="2800" dirty="0" smtClean="0"/>
              <a:t> Opnieuw weer ‘zelf doen’</a:t>
            </a:r>
          </a:p>
          <a:p>
            <a:pPr>
              <a:buFont typeface="Arial" pitchFamily="34" charset="0"/>
              <a:buChar char="•"/>
            </a:pPr>
            <a:r>
              <a:rPr lang="nl-NL" sz="2800" dirty="0" smtClean="0"/>
              <a:t> Minder behoefte (fysiek) contact</a:t>
            </a:r>
          </a:p>
        </p:txBody>
      </p:sp>
      <p:pic>
        <p:nvPicPr>
          <p:cNvPr id="8" name="Afbeelding 7" descr="Screen Shot 2013-11-05 at 11.08.28 A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pic>
        <p:nvPicPr>
          <p:cNvPr id="10" name="Afbeelding 9" descr="puber13.jpg"/>
          <p:cNvPicPr>
            <a:picLocks noChangeAspect="1"/>
          </p:cNvPicPr>
          <p:nvPr/>
        </p:nvPicPr>
        <p:blipFill>
          <a:blip r:embed="rId5"/>
          <a:srcRect t="5369" r="43200"/>
          <a:stretch>
            <a:fillRect/>
          </a:stretch>
        </p:blipFill>
        <p:spPr>
          <a:xfrm>
            <a:off x="5892173" y="1648455"/>
            <a:ext cx="2955991" cy="3283184"/>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lstStyle/>
          <a:p>
            <a:r>
              <a:rPr lang="nl-NL" b="1" dirty="0" smtClean="0">
                <a:ln w="12700">
                  <a:solidFill>
                    <a:schemeClr val="tx1"/>
                  </a:solidFill>
                  <a:prstDash val="solid"/>
                </a:ln>
                <a:solidFill>
                  <a:schemeClr val="tx1"/>
                </a:solidFill>
                <a:effectLst>
                  <a:outerShdw blurRad="41275" dist="20320" dir="1800000" algn="tl" rotWithShape="0">
                    <a:srgbClr val="000000">
                      <a:alpha val="40000"/>
                    </a:srgbClr>
                  </a:outerShdw>
                </a:effectLst>
              </a:rPr>
              <a:t>Herkenbaar?</a:t>
            </a:r>
            <a:endParaRPr lang="nl-NL" b="1" dirty="0">
              <a:ln w="12700">
                <a:solidFill>
                  <a:schemeClr val="tx1"/>
                </a:solidFill>
                <a:prstDash val="solid"/>
              </a:ln>
              <a:solidFill>
                <a:schemeClr val="tx1"/>
              </a:solidFill>
              <a:effectLst>
                <a:outerShdw blurRad="41275" dist="20320" dir="1800000" algn="tl" rotWithShape="0">
                  <a:srgbClr val="000000">
                    <a:alpha val="40000"/>
                  </a:srgbClr>
                </a:outerShdw>
              </a:effectLst>
            </a:endParaRPr>
          </a:p>
        </p:txBody>
      </p:sp>
      <p:pic>
        <p:nvPicPr>
          <p:cNvPr id="4" name="Tijdelijke aanduiding voor inhoud 3" descr="994088_514537825326416_680077904_n.jpg"/>
          <p:cNvPicPr>
            <a:picLocks noGrp="1" noChangeAspect="1"/>
          </p:cNvPicPr>
          <p:nvPr>
            <p:ph idx="1"/>
          </p:nvPr>
        </p:nvPicPr>
        <p:blipFill>
          <a:blip r:embed="rId2">
            <a:extLst>
              <a:ext uri="{28A0092B-C50C-407E-A947-70E740481C1C}">
                <a14:useLocalDpi xmlns:a14="http://schemas.microsoft.com/office/drawing/2010/main" xmlns="" val="0"/>
              </a:ext>
            </a:extLst>
          </a:blip>
          <a:srcRect l="-66379" r="-66379"/>
          <a:stretch>
            <a:fillRect/>
          </a:stretch>
        </p:blipFill>
        <p:spPr>
          <a:xfrm>
            <a:off x="457200" y="1556716"/>
            <a:ext cx="8229600" cy="4569447"/>
          </a:xfrm>
        </p:spPr>
      </p:pic>
      <p:sp>
        <p:nvSpPr>
          <p:cNvPr id="5" name="Rechthoek 4"/>
          <p:cNvSpPr/>
          <p:nvPr/>
        </p:nvSpPr>
        <p:spPr>
          <a:xfrm>
            <a:off x="3267360" y="5131019"/>
            <a:ext cx="2519658" cy="3891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xmlns="" val="2299995828"/>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lstStyle/>
          <a:p>
            <a:r>
              <a:rPr lang="nl-NL"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Maar ook…….</a:t>
            </a:r>
            <a:endParaRPr lang="nl-NL"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
        <p:nvSpPr>
          <p:cNvPr id="3" name="Tijdelijke aanduiding voor inhoud 2"/>
          <p:cNvSpPr>
            <a:spLocks noGrp="1"/>
          </p:cNvSpPr>
          <p:nvPr>
            <p:ph idx="1"/>
          </p:nvPr>
        </p:nvSpPr>
        <p:spPr>
          <a:xfrm>
            <a:off x="233082" y="1600200"/>
            <a:ext cx="8229600" cy="4525963"/>
          </a:xfrm>
        </p:spPr>
        <p:txBody>
          <a:bodyPr/>
          <a:lstStyle/>
          <a:p>
            <a:r>
              <a:rPr lang="nl-NL" dirty="0" smtClean="0"/>
              <a:t>Waarom maakt mijn kind zo’n troep?</a:t>
            </a:r>
          </a:p>
          <a:p>
            <a:r>
              <a:rPr lang="nl-NL" dirty="0" smtClean="0"/>
              <a:t>Waarom houdt mijn kind zich niet aan afspraken?</a:t>
            </a:r>
          </a:p>
          <a:p>
            <a:r>
              <a:rPr lang="nl-NL" dirty="0" smtClean="0"/>
              <a:t>Mijn kind gaat over alles in discussie? </a:t>
            </a:r>
          </a:p>
          <a:p>
            <a:r>
              <a:rPr lang="nl-NL" dirty="0" smtClean="0"/>
              <a:t>Waarom is mijn kind zo lui?</a:t>
            </a:r>
          </a:p>
          <a:p>
            <a:r>
              <a:rPr lang="nl-NL" dirty="0" smtClean="0"/>
              <a:t>Waarom kan mijn kind niet plannen? </a:t>
            </a:r>
          </a:p>
        </p:txBody>
      </p:sp>
      <p:pic>
        <p:nvPicPr>
          <p:cNvPr id="8" name="Afbeelding 7" descr="Screen Shot 2013-11-05 at 11.08.28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pic>
        <p:nvPicPr>
          <p:cNvPr id="6" name="Afbeelding 5" descr="photo.jpg"/>
          <p:cNvPicPr>
            <a:picLocks noChangeAspect="1"/>
          </p:cNvPicPr>
          <p:nvPr/>
        </p:nvPicPr>
        <p:blipFill>
          <a:blip r:embed="rId4"/>
          <a:stretch>
            <a:fillRect/>
          </a:stretch>
        </p:blipFill>
        <p:spPr>
          <a:xfrm>
            <a:off x="457200" y="726141"/>
            <a:ext cx="7835153" cy="5876365"/>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lstStyle/>
          <a:p>
            <a:r>
              <a:rPr lang="nl-NL"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Wat is pubertijd?</a:t>
            </a:r>
            <a:endParaRPr lang="nl-NL" dirty="0">
              <a:ln w="18415" cmpd="sng">
                <a:solidFill>
                  <a:schemeClr val="tx1"/>
                </a:solidFill>
                <a:prstDash val="solid"/>
              </a:ln>
              <a:solidFill>
                <a:schemeClr val="tx1"/>
              </a:solidFill>
            </a:endParaRPr>
          </a:p>
        </p:txBody>
      </p:sp>
      <p:sp>
        <p:nvSpPr>
          <p:cNvPr id="3" name="Tijdelijke aanduiding voor inhoud 2"/>
          <p:cNvSpPr>
            <a:spLocks noGrp="1"/>
          </p:cNvSpPr>
          <p:nvPr>
            <p:ph idx="1"/>
          </p:nvPr>
        </p:nvSpPr>
        <p:spPr/>
        <p:txBody>
          <a:bodyPr/>
          <a:lstStyle/>
          <a:p>
            <a:pPr>
              <a:buNone/>
            </a:pPr>
            <a:r>
              <a:rPr lang="nl-NL" dirty="0" err="1" smtClean="0"/>
              <a:t>Wikipedia</a:t>
            </a:r>
            <a:r>
              <a:rPr lang="nl-NL" dirty="0" smtClean="0"/>
              <a:t>: </a:t>
            </a:r>
          </a:p>
          <a:p>
            <a:pPr>
              <a:buNone/>
            </a:pPr>
            <a:r>
              <a:rPr lang="nl-NL" dirty="0" smtClean="0"/>
              <a:t>De </a:t>
            </a:r>
            <a:r>
              <a:rPr lang="nl-NL" b="1" dirty="0" smtClean="0"/>
              <a:t>puberteit</a:t>
            </a:r>
            <a:r>
              <a:rPr lang="nl-NL" dirty="0" smtClean="0"/>
              <a:t> (of </a:t>
            </a:r>
            <a:r>
              <a:rPr lang="nl-NL" i="1" dirty="0" err="1" smtClean="0"/>
              <a:t>pubescentie</a:t>
            </a:r>
            <a:r>
              <a:rPr lang="nl-NL" dirty="0" smtClean="0"/>
              <a:t>) is de periode</a:t>
            </a:r>
          </a:p>
          <a:p>
            <a:pPr>
              <a:buNone/>
            </a:pPr>
            <a:r>
              <a:rPr lang="nl-NL" dirty="0" smtClean="0"/>
              <a:t>waarin </a:t>
            </a:r>
            <a:r>
              <a:rPr lang="nl-NL" dirty="0" smtClean="0">
                <a:hlinkClick r:id="rId3" tooltip="Meisje"/>
              </a:rPr>
              <a:t>meisjes</a:t>
            </a:r>
            <a:r>
              <a:rPr lang="nl-NL" dirty="0" smtClean="0"/>
              <a:t> en </a:t>
            </a:r>
            <a:r>
              <a:rPr lang="nl-NL" dirty="0" smtClean="0">
                <a:hlinkClick r:id="rId4" tooltip="Jongen"/>
              </a:rPr>
              <a:t>jongens</a:t>
            </a:r>
            <a:r>
              <a:rPr lang="nl-NL" dirty="0" smtClean="0"/>
              <a:t> zich tot volwassene</a:t>
            </a:r>
          </a:p>
          <a:p>
            <a:pPr>
              <a:buNone/>
            </a:pPr>
            <a:r>
              <a:rPr lang="nl-NL" dirty="0" smtClean="0"/>
              <a:t>ontwikkelen. Ze worden </a:t>
            </a:r>
            <a:r>
              <a:rPr lang="nl-NL" dirty="0" smtClean="0">
                <a:hlinkClick r:id="rId5" tooltip="Geslachtsrijp"/>
              </a:rPr>
              <a:t>geslachtsrijp</a:t>
            </a:r>
            <a:r>
              <a:rPr lang="nl-NL" dirty="0" smtClean="0"/>
              <a:t> en</a:t>
            </a:r>
          </a:p>
          <a:p>
            <a:pPr>
              <a:buNone/>
            </a:pPr>
            <a:r>
              <a:rPr lang="nl-NL" dirty="0" smtClean="0"/>
              <a:t>ontwikkelen zich mentaal tot volwassenen. In</a:t>
            </a:r>
          </a:p>
          <a:p>
            <a:pPr>
              <a:buNone/>
            </a:pPr>
            <a:r>
              <a:rPr lang="nl-NL" dirty="0" smtClean="0"/>
              <a:t>het algemeen valt de puberteit tussen het</a:t>
            </a:r>
          </a:p>
          <a:p>
            <a:pPr>
              <a:buNone/>
            </a:pPr>
            <a:r>
              <a:rPr lang="nl-NL" dirty="0" smtClean="0"/>
              <a:t>tiende en achttiende levensjaar.</a:t>
            </a:r>
          </a:p>
          <a:p>
            <a:endParaRPr lang="nl-NL" dirty="0"/>
          </a:p>
        </p:txBody>
      </p:sp>
      <p:pic>
        <p:nvPicPr>
          <p:cNvPr id="6" name="Afbeelding 5" descr="Screen Shot 2013-11-05 at 11.08.28 AM.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lstStyle/>
          <a:p>
            <a:r>
              <a:rPr lang="nl-NL"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Stelling</a:t>
            </a:r>
            <a:endParaRPr lang="nl-NL" dirty="0">
              <a:ln w="18415" cmpd="sng">
                <a:solidFill>
                  <a:schemeClr val="tx1"/>
                </a:solidFill>
                <a:prstDash val="solid"/>
              </a:ln>
              <a:solidFill>
                <a:schemeClr val="tx1"/>
              </a:solidFill>
            </a:endParaRPr>
          </a:p>
        </p:txBody>
      </p:sp>
      <p:sp>
        <p:nvSpPr>
          <p:cNvPr id="3" name="Tekstvak 2"/>
          <p:cNvSpPr txBox="1"/>
          <p:nvPr/>
        </p:nvSpPr>
        <p:spPr>
          <a:xfrm>
            <a:off x="1174376" y="1604682"/>
            <a:ext cx="5836024" cy="369332"/>
          </a:xfrm>
          <a:prstGeom prst="rect">
            <a:avLst/>
          </a:prstGeom>
          <a:noFill/>
        </p:spPr>
        <p:txBody>
          <a:bodyPr wrap="square" rtlCol="0">
            <a:spAutoFit/>
          </a:bodyPr>
          <a:lstStyle/>
          <a:p>
            <a:endParaRPr lang="nl-NL" dirty="0"/>
          </a:p>
        </p:txBody>
      </p:sp>
      <p:sp>
        <p:nvSpPr>
          <p:cNvPr id="4" name="Tekstvak 3"/>
          <p:cNvSpPr txBox="1"/>
          <p:nvPr/>
        </p:nvSpPr>
        <p:spPr>
          <a:xfrm>
            <a:off x="323737" y="1974014"/>
            <a:ext cx="8628823" cy="1200328"/>
          </a:xfrm>
          <a:prstGeom prst="rect">
            <a:avLst/>
          </a:prstGeom>
          <a:noFill/>
        </p:spPr>
        <p:txBody>
          <a:bodyPr wrap="square" rtlCol="0">
            <a:spAutoFit/>
          </a:bodyPr>
          <a:lstStyle/>
          <a:p>
            <a:r>
              <a:rPr lang="nl-NL" sz="2400" dirty="0" smtClean="0">
                <a:latin typeface="Arial"/>
                <a:cs typeface="Arial"/>
              </a:rPr>
              <a:t>Vanaf 12 jaar moet je je kind loslaten, dan is het fundament gelegd. Pubers moeten de ruimte krijgen om zichzelf te ontwikkelen en keuzes te maken.</a:t>
            </a:r>
            <a:endParaRPr lang="nl-NL" sz="2400" dirty="0">
              <a:latin typeface="Arial"/>
              <a:cs typeface="Arial"/>
            </a:endParaRPr>
          </a:p>
        </p:txBody>
      </p:sp>
      <p:pic>
        <p:nvPicPr>
          <p:cNvPr id="5" name="Afbeelding 4"/>
          <p:cNvPicPr>
            <a:picLocks noChangeAspect="1"/>
          </p:cNvPicPr>
          <p:nvPr/>
        </p:nvPicPr>
        <p:blipFill>
          <a:blip r:embed="rId2"/>
          <a:stretch>
            <a:fillRect/>
          </a:stretch>
        </p:blipFill>
        <p:spPr>
          <a:xfrm>
            <a:off x="199222" y="3174342"/>
            <a:ext cx="5898595" cy="4356347"/>
          </a:xfrm>
          <a:prstGeom prst="rect">
            <a:avLst/>
          </a:prstGeom>
        </p:spPr>
      </p:pic>
      <p:pic>
        <p:nvPicPr>
          <p:cNvPr id="9" name="Afbeelding 8" descr="Screen Shot 2013-11-05 at 11.08.28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84175"/>
          </a:xfrm>
        </p:spPr>
        <p:style>
          <a:lnRef idx="2">
            <a:schemeClr val="accent6"/>
          </a:lnRef>
          <a:fillRef idx="1">
            <a:schemeClr val="lt1"/>
          </a:fillRef>
          <a:effectRef idx="0">
            <a:schemeClr val="accent6"/>
          </a:effectRef>
          <a:fontRef idx="minor">
            <a:schemeClr val="dk1"/>
          </a:fontRef>
        </p:style>
        <p:txBody>
          <a:bodyPr>
            <a:normAutofit fontScale="90000"/>
          </a:bodyPr>
          <a:lstStyle/>
          <a:p>
            <a:r>
              <a:rPr lang="nl-NL" dirty="0" err="1" smtClean="0">
                <a:ln w="18415" cmpd="sng">
                  <a:solidFill>
                    <a:schemeClr val="tx1"/>
                  </a:solidFill>
                  <a:prstDash val="solid"/>
                </a:ln>
                <a:solidFill>
                  <a:schemeClr val="tx1"/>
                </a:solidFill>
                <a:effectLst>
                  <a:outerShdw blurRad="63500" dir="3600000" algn="tl" rotWithShape="0">
                    <a:srgbClr val="000000">
                      <a:alpha val="70000"/>
                    </a:srgbClr>
                  </a:outerShdw>
                </a:effectLst>
              </a:rPr>
              <a:t>Under</a:t>
            </a:r>
            <a:r>
              <a:rPr lang="nl-NL"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 Construction</a:t>
            </a:r>
            <a:endParaRPr lang="nl-NL"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graphicFrame>
        <p:nvGraphicFramePr>
          <p:cNvPr id="5" name="Tijdelijke aanduiding voor inhoud 4"/>
          <p:cNvGraphicFramePr>
            <a:graphicFrameLocks noGrp="1"/>
          </p:cNvGraphicFramePr>
          <p:nvPr>
            <p:ph idx="1"/>
            <p:extLst>
              <p:ext uri="{D42A27DB-BD31-4B8C-83A1-F6EECF244321}">
                <p14:modId xmlns:p14="http://schemas.microsoft.com/office/powerpoint/2010/main" xmlns="" val="2846994670"/>
              </p:ext>
            </p:extLst>
          </p:nvPr>
        </p:nvGraphicFramePr>
        <p:xfrm>
          <a:off x="610119" y="1257662"/>
          <a:ext cx="7234000" cy="5486400"/>
        </p:xfrm>
        <a:graphic>
          <a:graphicData uri="http://schemas.openxmlformats.org/drawingml/2006/table">
            <a:tbl>
              <a:tblPr firstRow="1" bandRow="1">
                <a:tableStyleId>{C4B1156A-380E-4F78-BDF5-A606A8083BF9}</a:tableStyleId>
              </a:tblPr>
              <a:tblGrid>
                <a:gridCol w="3310665"/>
                <a:gridCol w="3923335"/>
              </a:tblGrid>
              <a:tr h="1558509">
                <a:tc>
                  <a:txBody>
                    <a:bodyPr/>
                    <a:lstStyle/>
                    <a:p>
                      <a:r>
                        <a:rPr lang="nl-NL" sz="1600" b="0" dirty="0" smtClean="0">
                          <a:solidFill>
                            <a:srgbClr val="FF0000"/>
                          </a:solidFill>
                        </a:rPr>
                        <a:t>Geen helikopterview</a:t>
                      </a:r>
                    </a:p>
                    <a:p>
                      <a:r>
                        <a:rPr lang="nl-NL" sz="1600" b="0" dirty="0" smtClean="0"/>
                        <a:t>Minder verbinding tussen hersendelen</a:t>
                      </a:r>
                      <a:endParaRPr lang="nl-NL" sz="1600" b="0" dirty="0"/>
                    </a:p>
                  </a:txBody>
                  <a:tcPr/>
                </a:tc>
                <a:tc>
                  <a:txBody>
                    <a:bodyPr/>
                    <a:lstStyle/>
                    <a:p>
                      <a:pPr marL="285750" indent="-285750">
                        <a:buFont typeface="Arial"/>
                        <a:buChar char="•"/>
                      </a:pPr>
                      <a:r>
                        <a:rPr lang="nl-NL" sz="1600" b="0" dirty="0" smtClean="0"/>
                        <a:t>Lagere</a:t>
                      </a:r>
                      <a:r>
                        <a:rPr lang="nl-NL" sz="1600" b="0" baseline="0" dirty="0" smtClean="0"/>
                        <a:t> overdrachtssnelheid informatie</a:t>
                      </a:r>
                    </a:p>
                    <a:p>
                      <a:pPr marL="285750" indent="-285750">
                        <a:buFont typeface="Arial"/>
                        <a:buChar char="•"/>
                      </a:pPr>
                      <a:r>
                        <a:rPr lang="nl-NL" sz="1600" b="0" baseline="0" dirty="0" smtClean="0"/>
                        <a:t>Minder probleemoplossend vermogen</a:t>
                      </a:r>
                    </a:p>
                    <a:p>
                      <a:pPr marL="285750" indent="-285750">
                        <a:buFont typeface="Arial"/>
                        <a:buChar char="•"/>
                      </a:pPr>
                      <a:r>
                        <a:rPr lang="nl-NL" sz="1600" b="0" baseline="0" dirty="0" smtClean="0"/>
                        <a:t>Moeite met overzicht houden</a:t>
                      </a:r>
                    </a:p>
                    <a:p>
                      <a:pPr marL="285750" indent="-285750">
                        <a:buFont typeface="Arial"/>
                        <a:buChar char="•"/>
                      </a:pPr>
                      <a:r>
                        <a:rPr lang="nl-NL" sz="1600" b="0" baseline="0" dirty="0" smtClean="0"/>
                        <a:t>Slechtere concentratie</a:t>
                      </a:r>
                    </a:p>
                    <a:p>
                      <a:pPr marL="285750" indent="-285750">
                        <a:buFont typeface="Arial"/>
                        <a:buChar char="•"/>
                      </a:pPr>
                      <a:r>
                        <a:rPr lang="nl-NL" sz="1600" b="0" baseline="0" dirty="0" smtClean="0"/>
                        <a:t>Wisselingen in overwicht hersendelen: van rationeel naar emotioneel en omgekeerd</a:t>
                      </a:r>
                    </a:p>
                    <a:p>
                      <a:pPr marL="285750" indent="-285750">
                        <a:buFont typeface="Arial"/>
                        <a:buChar char="•"/>
                      </a:pPr>
                      <a:endParaRPr lang="nl-NL" sz="1600" dirty="0"/>
                    </a:p>
                  </a:txBody>
                  <a:tcPr/>
                </a:tc>
              </a:tr>
              <a:tr h="1135863">
                <a:tc>
                  <a:txBody>
                    <a:bodyPr/>
                    <a:lstStyle/>
                    <a:p>
                      <a:r>
                        <a:rPr lang="nl-NL" sz="1600" dirty="0" smtClean="0">
                          <a:solidFill>
                            <a:srgbClr val="FF0000"/>
                          </a:solidFill>
                        </a:rPr>
                        <a:t>Ratio op achterstand</a:t>
                      </a:r>
                    </a:p>
                    <a:p>
                      <a:r>
                        <a:rPr lang="nl-NL" sz="1600" dirty="0" smtClean="0"/>
                        <a:t>Frontaalkwab</a:t>
                      </a:r>
                      <a:r>
                        <a:rPr lang="nl-NL" sz="1600" baseline="0" dirty="0" smtClean="0"/>
                        <a:t> in ontwikkeling</a:t>
                      </a:r>
                      <a:endParaRPr lang="nl-NL" sz="1600" dirty="0"/>
                    </a:p>
                  </a:txBody>
                  <a:tcPr/>
                </a:tc>
                <a:tc>
                  <a:txBody>
                    <a:bodyPr/>
                    <a:lstStyle/>
                    <a:p>
                      <a:pPr marL="285750" indent="-285750">
                        <a:buFont typeface="Arial"/>
                        <a:buChar char="•"/>
                      </a:pPr>
                      <a:r>
                        <a:rPr lang="nl-NL" sz="1600" dirty="0" smtClean="0"/>
                        <a:t>Minder vermogen tot abstraheren</a:t>
                      </a:r>
                    </a:p>
                    <a:p>
                      <a:pPr marL="285750" indent="-285750">
                        <a:buFont typeface="Arial"/>
                        <a:buChar char="•"/>
                      </a:pPr>
                      <a:r>
                        <a:rPr lang="nl-NL" sz="1600" dirty="0" smtClean="0"/>
                        <a:t>Moeite met keuzes maken</a:t>
                      </a:r>
                    </a:p>
                    <a:p>
                      <a:pPr marL="285750" indent="-285750">
                        <a:buFont typeface="Arial"/>
                        <a:buChar char="•"/>
                      </a:pPr>
                      <a:r>
                        <a:rPr lang="nl-NL" sz="1600" dirty="0" smtClean="0"/>
                        <a:t>Moeite met plannen en anticiperen</a:t>
                      </a:r>
                    </a:p>
                    <a:p>
                      <a:pPr marL="285750" indent="-285750">
                        <a:buFont typeface="Arial"/>
                        <a:buChar char="•"/>
                      </a:pPr>
                      <a:r>
                        <a:rPr lang="nl-NL" sz="1600" dirty="0" smtClean="0"/>
                        <a:t>Moeite met prioriteiten stellen</a:t>
                      </a:r>
                    </a:p>
                    <a:p>
                      <a:pPr marL="285750" indent="-285750">
                        <a:buFont typeface="Arial"/>
                        <a:buChar char="•"/>
                      </a:pPr>
                      <a:endParaRPr lang="nl-NL" sz="1600" dirty="0"/>
                    </a:p>
                  </a:txBody>
                  <a:tcPr/>
                </a:tc>
              </a:tr>
              <a:tr h="942394">
                <a:tc>
                  <a:txBody>
                    <a:bodyPr/>
                    <a:lstStyle/>
                    <a:p>
                      <a:r>
                        <a:rPr lang="nl-NL" sz="1600" dirty="0" smtClean="0">
                          <a:solidFill>
                            <a:srgbClr val="FF0000"/>
                          </a:solidFill>
                        </a:rPr>
                        <a:t>Heftige emoties</a:t>
                      </a:r>
                    </a:p>
                    <a:p>
                      <a:r>
                        <a:rPr lang="nl-NL" sz="1600" dirty="0" err="1" smtClean="0"/>
                        <a:t>Amygdala</a:t>
                      </a:r>
                      <a:r>
                        <a:rPr lang="nl-NL" sz="1600" dirty="0" smtClean="0"/>
                        <a:t> meer de overhand</a:t>
                      </a:r>
                      <a:endParaRPr lang="nl-NL" sz="1600" dirty="0">
                        <a:solidFill>
                          <a:schemeClr val="tx1"/>
                        </a:solidFill>
                      </a:endParaRPr>
                    </a:p>
                  </a:txBody>
                  <a:tcPr/>
                </a:tc>
                <a:tc>
                  <a:txBody>
                    <a:bodyPr/>
                    <a:lstStyle/>
                    <a:p>
                      <a:pPr marL="285750" indent="-285750">
                        <a:buFont typeface="Arial"/>
                        <a:buChar char="•"/>
                      </a:pPr>
                      <a:r>
                        <a:rPr lang="nl-NL" sz="1600" dirty="0" smtClean="0"/>
                        <a:t>Emoties</a:t>
                      </a:r>
                      <a:r>
                        <a:rPr lang="nl-NL" sz="1600" baseline="0" dirty="0" smtClean="0"/>
                        <a:t> minder onder controle</a:t>
                      </a:r>
                    </a:p>
                    <a:p>
                      <a:pPr marL="285750" indent="-285750">
                        <a:buFont typeface="Arial"/>
                        <a:buChar char="•"/>
                      </a:pPr>
                      <a:r>
                        <a:rPr lang="nl-NL" sz="1600" baseline="0" dirty="0" smtClean="0"/>
                        <a:t>Negatieve emoties sneller de overhand</a:t>
                      </a:r>
                    </a:p>
                    <a:p>
                      <a:pPr marL="285750" indent="-285750">
                        <a:buFont typeface="Arial"/>
                        <a:buChar char="•"/>
                      </a:pPr>
                      <a:r>
                        <a:rPr lang="nl-NL" sz="1600" baseline="0" dirty="0" smtClean="0"/>
                        <a:t>Moeite met lezen van gezichtsexpressies en hierdoor minder inlevingsvermogen</a:t>
                      </a:r>
                      <a:endParaRPr lang="nl-NL" sz="1600" dirty="0"/>
                    </a:p>
                  </a:txBody>
                  <a:tcPr/>
                </a:tc>
              </a:tr>
              <a:tr h="986419">
                <a:tc>
                  <a:txBody>
                    <a:bodyPr/>
                    <a:lstStyle/>
                    <a:p>
                      <a:r>
                        <a:rPr lang="nl-NL" sz="1600" dirty="0" smtClean="0">
                          <a:solidFill>
                            <a:srgbClr val="FF0000"/>
                          </a:solidFill>
                        </a:rPr>
                        <a:t>Kicks</a:t>
                      </a:r>
                    </a:p>
                    <a:p>
                      <a:r>
                        <a:rPr lang="nl-NL" sz="1600" dirty="0" smtClean="0"/>
                        <a:t>Stijging spiegel diverse hormonen</a:t>
                      </a:r>
                      <a:endParaRPr lang="nl-NL" sz="1600" dirty="0">
                        <a:solidFill>
                          <a:schemeClr val="tx1"/>
                        </a:solidFill>
                      </a:endParaRPr>
                    </a:p>
                  </a:txBody>
                  <a:tcPr/>
                </a:tc>
                <a:tc>
                  <a:txBody>
                    <a:bodyPr/>
                    <a:lstStyle/>
                    <a:p>
                      <a:pPr marL="285750" indent="-285750">
                        <a:buFont typeface="Arial"/>
                        <a:buChar char="•"/>
                      </a:pPr>
                      <a:r>
                        <a:rPr lang="nl-NL" sz="1600" dirty="0" smtClean="0"/>
                        <a:t>Enorme stemmingswisselingen</a:t>
                      </a:r>
                    </a:p>
                    <a:p>
                      <a:pPr marL="285750" indent="-285750">
                        <a:buFont typeface="Arial"/>
                        <a:buChar char="•"/>
                      </a:pPr>
                      <a:r>
                        <a:rPr lang="nl-NL" sz="1600" dirty="0" smtClean="0"/>
                        <a:t>Verhoogde</a:t>
                      </a:r>
                      <a:r>
                        <a:rPr lang="nl-NL" sz="1600" baseline="0" dirty="0" smtClean="0"/>
                        <a:t> roekeloosheid</a:t>
                      </a:r>
                    </a:p>
                    <a:p>
                      <a:pPr marL="285750" indent="-285750">
                        <a:buFont typeface="Arial"/>
                        <a:buChar char="•"/>
                      </a:pPr>
                      <a:r>
                        <a:rPr lang="nl-NL" sz="1600" baseline="0" dirty="0" smtClean="0"/>
                        <a:t>Lagere impulscontrole</a:t>
                      </a:r>
                    </a:p>
                    <a:p>
                      <a:pPr marL="285750" indent="-285750">
                        <a:buFont typeface="Arial"/>
                        <a:buChar char="•"/>
                      </a:pPr>
                      <a:r>
                        <a:rPr lang="nl-NL" sz="1600" baseline="0" dirty="0" smtClean="0"/>
                        <a:t>Minder relativeringsvermogen</a:t>
                      </a:r>
                      <a:endParaRPr lang="nl-NL" sz="1600" dirty="0"/>
                    </a:p>
                  </a:txBody>
                  <a:tcPr/>
                </a:tc>
              </a:tr>
            </a:tbl>
          </a:graphicData>
        </a:graphic>
      </p:graphicFrame>
      <p:pic>
        <p:nvPicPr>
          <p:cNvPr id="4" name="Afbeelding 3" descr="Screen Shot 2013-11-05 at 11.08.28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72765" y="5549152"/>
            <a:ext cx="1171235" cy="1308847"/>
          </a:xfrm>
          <a:prstGeom prst="rect">
            <a:avLst/>
          </a:prstGeom>
        </p:spPr>
      </p:pic>
    </p:spTree>
    <p:extLst>
      <p:ext uri="{BB962C8B-B14F-4D97-AF65-F5344CB8AC3E}">
        <p14:creationId xmlns:p14="http://schemas.microsoft.com/office/powerpoint/2010/main" xmlns="" val="2153577762"/>
      </p:ext>
    </p:extLst>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1344</TotalTime>
  <Words>2102</Words>
  <Application>Microsoft Office PowerPoint</Application>
  <PresentationFormat>Diavoorstelling (4:3)</PresentationFormat>
  <Paragraphs>254</Paragraphs>
  <Slides>27</Slides>
  <Notes>20</Notes>
  <HiddenSlides>0</HiddenSlides>
  <MMClips>3</MMClips>
  <ScaleCrop>false</ScaleCrop>
  <HeadingPairs>
    <vt:vector size="4" baseType="variant">
      <vt:variant>
        <vt:lpstr>Thema</vt:lpstr>
      </vt:variant>
      <vt:variant>
        <vt:i4>1</vt:i4>
      </vt:variant>
      <vt:variant>
        <vt:lpstr>Diatitels</vt:lpstr>
      </vt:variant>
      <vt:variant>
        <vt:i4>27</vt:i4>
      </vt:variant>
    </vt:vector>
  </HeadingPairs>
  <TitlesOfParts>
    <vt:vector size="28" baseType="lpstr">
      <vt:lpstr>Office-thema</vt:lpstr>
      <vt:lpstr>Help! Een puber!</vt:lpstr>
      <vt:lpstr>Even voorstellen</vt:lpstr>
      <vt:lpstr>  Programma</vt:lpstr>
      <vt:lpstr>Kleine kinderen worden groot</vt:lpstr>
      <vt:lpstr>Herkenbaar?</vt:lpstr>
      <vt:lpstr>Maar ook…….</vt:lpstr>
      <vt:lpstr>Wat is pubertijd?</vt:lpstr>
      <vt:lpstr>Stelling</vt:lpstr>
      <vt:lpstr>Under Construction</vt:lpstr>
      <vt:lpstr>Tijd van storm en stress (10-18)</vt:lpstr>
      <vt:lpstr>Even terug……</vt:lpstr>
      <vt:lpstr>Nee, opvoeden begint pas!</vt:lpstr>
      <vt:lpstr>Puberbrein thuis</vt:lpstr>
      <vt:lpstr>Autoritatief opvoeden</vt:lpstr>
      <vt:lpstr>Samenvattend, tips</vt:lpstr>
      <vt:lpstr>Puberbrein in de klas</vt:lpstr>
      <vt:lpstr>Weer dat brein….</vt:lpstr>
      <vt:lpstr>   Wat wij veel zien….</vt:lpstr>
      <vt:lpstr>School is niet altijd ‘leuk’</vt:lpstr>
      <vt:lpstr>Problemen waar leerkrachten mee te maken hebben</vt:lpstr>
      <vt:lpstr>Wat is er aan te doen?</vt:lpstr>
      <vt:lpstr>En als ouder?</vt:lpstr>
      <vt:lpstr>Sociale ontwikkeling; weer dat brein….</vt:lpstr>
      <vt:lpstr>De Peergroup</vt:lpstr>
      <vt:lpstr>Tips voor ouders</vt:lpstr>
      <vt:lpstr>Tot slot</vt:lpstr>
      <vt:lpstr>Literatuur</vt:lpstr>
    </vt:vector>
  </TitlesOfParts>
  <Company>Buro Bloei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 Een puber!</dc:title>
  <dc:creator>Marielle Beckers</dc:creator>
  <cp:lastModifiedBy>User</cp:lastModifiedBy>
  <cp:revision>80</cp:revision>
  <dcterms:created xsi:type="dcterms:W3CDTF">2014-01-06T10:27:59Z</dcterms:created>
  <dcterms:modified xsi:type="dcterms:W3CDTF">2014-01-22T07:28:38Z</dcterms:modified>
</cp:coreProperties>
</file>