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81" r:id="rId4"/>
    <p:sldId id="273" r:id="rId5"/>
    <p:sldId id="258" r:id="rId6"/>
    <p:sldId id="267" r:id="rId7"/>
    <p:sldId id="259" r:id="rId8"/>
    <p:sldId id="260" r:id="rId9"/>
    <p:sldId id="274" r:id="rId10"/>
    <p:sldId id="261" r:id="rId11"/>
    <p:sldId id="262" r:id="rId12"/>
    <p:sldId id="279" r:id="rId13"/>
    <p:sldId id="264" r:id="rId14"/>
    <p:sldId id="265" r:id="rId15"/>
    <p:sldId id="266" r:id="rId16"/>
    <p:sldId id="280" r:id="rId17"/>
    <p:sldId id="275" r:id="rId18"/>
    <p:sldId id="277" r:id="rId19"/>
    <p:sldId id="268" r:id="rId20"/>
    <p:sldId id="269" r:id="rId21"/>
    <p:sldId id="270" r:id="rId22"/>
    <p:sldId id="278" r:id="rId23"/>
    <p:sldId id="271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4" autoAdjust="0"/>
  </p:normalViewPr>
  <p:slideViewPr>
    <p:cSldViewPr>
      <p:cViewPr varScale="1">
        <p:scale>
          <a:sx n="94" d="100"/>
          <a:sy n="94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C116B-6747-4D10-99F6-79776A52D168}" type="datetimeFigureOut">
              <a:rPr lang="nl-NL" smtClean="0"/>
              <a:t>20-01-14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CFC84-D014-40DE-B5A4-ED2B600EBF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33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54D87-BE85-4C2A-BEE6-E3013C5B5503}" type="slidenum">
              <a:rPr lang="nl-NL"/>
              <a:pPr/>
              <a:t>21</a:t>
            </a:fld>
            <a:endParaRPr lang="nl-NL"/>
          </a:p>
        </p:txBody>
      </p:sp>
      <p:sp>
        <p:nvSpPr>
          <p:cNvPr id="665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656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Deze weg???</a:t>
            </a:r>
          </a:p>
        </p:txBody>
      </p:sp>
      <p:sp>
        <p:nvSpPr>
          <p:cNvPr id="66564" name="Tijdelijke aanduiding voor dianummer 3"/>
          <p:cNvSpPr txBox="1">
            <a:spLocks noGrp="1"/>
          </p:cNvSpPr>
          <p:nvPr/>
        </p:nvSpPr>
        <p:spPr bwMode="auto">
          <a:xfrm>
            <a:off x="3884259" y="8685736"/>
            <a:ext cx="2972209" cy="45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>
              <a:defRPr>
                <a:solidFill>
                  <a:schemeClr val="tx1"/>
                </a:solidFill>
                <a:latin typeface="Arial" charset="0"/>
              </a:defRPr>
            </a:lvl1pPr>
            <a:lvl2pPr marL="804863" indent="-309563" defTabSz="990600">
              <a:defRPr>
                <a:solidFill>
                  <a:schemeClr val="tx1"/>
                </a:solidFill>
                <a:latin typeface="Arial" charset="0"/>
              </a:defRPr>
            </a:lvl2pPr>
            <a:lvl3pPr marL="1238250" indent="-247650" defTabSz="990600">
              <a:defRPr>
                <a:solidFill>
                  <a:schemeClr val="tx1"/>
                </a:solidFill>
                <a:latin typeface="Arial" charset="0"/>
              </a:defRPr>
            </a:lvl3pPr>
            <a:lvl4pPr marL="1733550" indent="-247650" defTabSz="990600">
              <a:defRPr>
                <a:solidFill>
                  <a:schemeClr val="tx1"/>
                </a:solidFill>
                <a:latin typeface="Arial" charset="0"/>
              </a:defRPr>
            </a:lvl4pPr>
            <a:lvl5pPr marL="2228850" indent="-247650" defTabSz="990600">
              <a:defRPr>
                <a:solidFill>
                  <a:schemeClr val="tx1"/>
                </a:solidFill>
                <a:latin typeface="Arial" charset="0"/>
              </a:defRPr>
            </a:lvl5pPr>
            <a:lvl6pPr marL="26860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432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004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576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278F24A-DDE0-4EFB-A404-8DB72D856C72}" type="slidenum">
              <a:rPr lang="nl-NL" sz="1200"/>
              <a:pPr algn="r"/>
              <a:t>21</a:t>
            </a:fld>
            <a:endParaRPr lang="nl-N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33D-F6E9-4DA3-B5D7-BE24DF4259A3}" type="datetime1">
              <a:rPr lang="nl-NL" smtClean="0"/>
              <a:t>20-01-14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5393-E21B-4B06-A93E-0A5079B4EF04}" type="datetime1">
              <a:rPr lang="nl-NL" smtClean="0"/>
              <a:t>20-01-14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8B08-6E43-4749-A578-95F1B40E2356}" type="datetime1">
              <a:rPr lang="nl-NL" smtClean="0"/>
              <a:t>20-01-14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888-B133-4519-BB23-7F2D9E92F65D}" type="datetime1">
              <a:rPr lang="nl-NL" smtClean="0"/>
              <a:t>20-01-14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1E713-8DF1-489A-8A88-857FCBDEBB39}" type="datetime1">
              <a:rPr lang="nl-NL" smtClean="0"/>
              <a:t>20-01-14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CD7F-2B94-4469-B101-AA22D5A0E032}" type="datetime1">
              <a:rPr lang="nl-NL" smtClean="0"/>
              <a:t>20-01-14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6220-A5AF-4C9E-98CE-86BC9A2F9BA6}" type="datetime1">
              <a:rPr lang="nl-NL" smtClean="0"/>
              <a:t>20-01-14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7E26-7373-42C0-B2AA-871F1D5BE853}" type="datetime1">
              <a:rPr lang="nl-NL" smtClean="0"/>
              <a:t>20-01-14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99A0D-2620-439C-8F45-34948CB0043B}" type="datetime1">
              <a:rPr lang="nl-NL" smtClean="0"/>
              <a:t>20-01-14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8EC2-8C67-4F9E-AE35-7E5F138FEE6D}" type="datetime1">
              <a:rPr lang="nl-NL" smtClean="0"/>
              <a:t>20-01-14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3512-8EF7-4684-9028-F7F4525263D8}" type="datetime1">
              <a:rPr lang="nl-NL" smtClean="0"/>
              <a:t>20-01-14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AE3FEE9-924C-45B6-A2A4-C1458E317708}" type="datetime1">
              <a:rPr lang="nl-NL" smtClean="0"/>
              <a:t>20-01-14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Marnix Onderwijscentrum                                       Leonieke Bo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A271633-55F8-4244-B785-A365CB5B1CA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raar24.nl/video/2388/Durven%20Delen%20Doen:%20De%20Masterclas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9140000">
            <a:off x="391941" y="1233934"/>
            <a:ext cx="5648623" cy="121903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Een goed schoolklimaat </a:t>
            </a:r>
            <a:br>
              <a:rPr lang="nl-NL" dirty="0" smtClean="0"/>
            </a:br>
            <a:r>
              <a:rPr lang="nl-NL" dirty="0" smtClean="0"/>
              <a:t>voor hoogbegaafde leerlingen creëren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rot="19140000">
            <a:off x="1058099" y="2058556"/>
            <a:ext cx="6511131" cy="799274"/>
          </a:xfrm>
        </p:spPr>
        <p:txBody>
          <a:bodyPr>
            <a:normAutofit/>
          </a:bodyPr>
          <a:lstStyle/>
          <a:p>
            <a:r>
              <a:rPr lang="nl-NL" b="1" dirty="0" smtClean="0"/>
              <a:t>Workshop bij HB020 op 21 januari 2014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door Leonieke Boogaard</a:t>
            </a:r>
            <a:br>
              <a:rPr lang="nl-NL" dirty="0" smtClean="0"/>
            </a:br>
            <a:r>
              <a:rPr lang="nl-NL" dirty="0" smtClean="0"/>
              <a:t>specialist in </a:t>
            </a:r>
            <a:r>
              <a:rPr lang="nl-NL" dirty="0" err="1" smtClean="0"/>
              <a:t>gifted</a:t>
            </a:r>
            <a:r>
              <a:rPr lang="nl-NL" dirty="0" smtClean="0"/>
              <a:t> </a:t>
            </a:r>
            <a:r>
              <a:rPr lang="nl-NL" dirty="0" err="1" smtClean="0"/>
              <a:t>education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264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aanbod voor wie?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err="1" smtClean="0"/>
              <a:t>Meerbegaafden</a:t>
            </a:r>
            <a:r>
              <a:rPr lang="nl-NL" sz="2400" dirty="0" smtClean="0"/>
              <a:t> ?</a:t>
            </a:r>
            <a:br>
              <a:rPr lang="nl-NL" sz="2400" dirty="0" smtClean="0"/>
            </a:br>
            <a:endParaRPr lang="nl-N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Hoogbegaafden? </a:t>
            </a:r>
            <a:br>
              <a:rPr lang="nl-NL" sz="2400" dirty="0" smtClean="0"/>
            </a:br>
            <a:endParaRPr lang="nl-N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err="1"/>
              <a:t>M</a:t>
            </a:r>
            <a:r>
              <a:rPr lang="nl-NL" sz="2400" dirty="0" err="1" smtClean="0"/>
              <a:t>eerbegaafden</a:t>
            </a:r>
            <a:r>
              <a:rPr lang="nl-NL" sz="2400" dirty="0" smtClean="0"/>
              <a:t> én hoogbegaafden?</a:t>
            </a:r>
            <a:br>
              <a:rPr lang="nl-NL" sz="2400" dirty="0" smtClean="0"/>
            </a:br>
            <a:endParaRPr lang="nl-N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 smtClean="0"/>
              <a:t>Verschil in aanpak en behoeften</a:t>
            </a:r>
            <a:br>
              <a:rPr lang="nl-NL" sz="2400" dirty="0" smtClean="0"/>
            </a:br>
            <a:endParaRPr lang="nl-N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6884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732340" cy="548640"/>
          </a:xfrm>
        </p:spPr>
        <p:txBody>
          <a:bodyPr/>
          <a:lstStyle/>
          <a:p>
            <a:r>
              <a:rPr lang="nl-NL" dirty="0" smtClean="0"/>
              <a:t>Hoe extra aanbod creëren?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980728"/>
            <a:ext cx="7920880" cy="3960440"/>
          </a:xfrm>
        </p:spPr>
        <p:txBody>
          <a:bodyPr>
            <a:noAutofit/>
          </a:bodyPr>
          <a:lstStyle/>
          <a:p>
            <a:pPr marL="0" indent="0"/>
            <a:r>
              <a:rPr lang="nl-NL" sz="2000" dirty="0" smtClean="0"/>
              <a:t>Hangt af van gemaakte keuzes!</a:t>
            </a:r>
            <a:br>
              <a:rPr lang="nl-NL" sz="2000" dirty="0" smtClean="0"/>
            </a:br>
            <a:endParaRPr lang="nl-N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 smtClean="0"/>
              <a:t>Compacten</a:t>
            </a:r>
            <a:r>
              <a:rPr lang="nl-NL" sz="2000" dirty="0" smtClean="0"/>
              <a:t> en Verrijken</a:t>
            </a:r>
            <a:br>
              <a:rPr lang="nl-NL" sz="2000" dirty="0" smtClean="0"/>
            </a:br>
            <a:endParaRPr lang="nl-N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/>
              <a:t>Verbreden en verdiepen</a:t>
            </a:r>
            <a:br>
              <a:rPr lang="nl-NL" sz="2000" dirty="0" smtClean="0"/>
            </a:br>
            <a:endParaRPr lang="nl-N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/>
              <a:t>Versnellen </a:t>
            </a:r>
            <a:br>
              <a:rPr lang="nl-NL" sz="2000" dirty="0" smtClean="0"/>
            </a:br>
            <a:endParaRPr lang="nl-N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rgbClr val="000000"/>
                </a:solidFill>
              </a:rPr>
              <a:t>Aparte </a:t>
            </a:r>
            <a:r>
              <a:rPr lang="nl-NL" sz="2000" dirty="0">
                <a:solidFill>
                  <a:srgbClr val="000000"/>
                </a:solidFill>
              </a:rPr>
              <a:t>klassen</a:t>
            </a: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/>
              <a:t>……</a:t>
            </a:r>
            <a:br>
              <a:rPr lang="nl-NL" sz="2000" dirty="0" smtClean="0"/>
            </a:b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7383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Vier voorbeelden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836712"/>
            <a:ext cx="7637472" cy="44644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2"/>
                </a:solidFill>
              </a:rPr>
              <a:t>Theresia Lyceum Tilburg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(begaafdheidsprofielschool sinds 2008)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2"/>
                </a:solidFill>
              </a:rPr>
              <a:t>Aloysius College Den Haag</a:t>
            </a:r>
            <a:br>
              <a:rPr lang="nl-NL" dirty="0" smtClean="0">
                <a:solidFill>
                  <a:schemeClr val="accent2"/>
                </a:solidFill>
              </a:rPr>
            </a:br>
            <a:r>
              <a:rPr lang="nl-NL" dirty="0" smtClean="0"/>
              <a:t> (aspirant begaafdheidsprofielschool sinds april 2012)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2"/>
                </a:solidFill>
              </a:rPr>
              <a:t>Corderius</a:t>
            </a:r>
            <a:r>
              <a:rPr lang="nl-NL" dirty="0" smtClean="0">
                <a:solidFill>
                  <a:schemeClr val="accent2"/>
                </a:solidFill>
              </a:rPr>
              <a:t> College Amersfoort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(bewust geen begaafdheidsprofielschool)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2"/>
                </a:solidFill>
              </a:rPr>
              <a:t>Huizermaat, Huizen</a:t>
            </a:r>
          </a:p>
          <a:p>
            <a:pPr marL="0" indent="0"/>
            <a:r>
              <a:rPr lang="nl-NL" dirty="0" smtClean="0"/>
              <a:t>       (aparte “Talent” klassen voor meer- en hoogbegaafden sinds 2011)</a:t>
            </a:r>
          </a:p>
          <a:p>
            <a:pPr marL="0" indent="0"/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920" y="836712"/>
            <a:ext cx="2774702" cy="754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097" y="1628800"/>
            <a:ext cx="1046271" cy="93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36912"/>
            <a:ext cx="18288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224" y="3717032"/>
            <a:ext cx="2344854" cy="60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35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TheresiaLyceum</a:t>
            </a:r>
            <a:r>
              <a:rPr lang="nl-NL" dirty="0" smtClean="0"/>
              <a:t> Tilburg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980728"/>
            <a:ext cx="7520940" cy="403244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700" dirty="0" smtClean="0">
                <a:solidFill>
                  <a:schemeClr val="accent2"/>
                </a:solidFill>
              </a:rPr>
              <a:t>Voor meer-en hoogbegaafde leerlingen:</a:t>
            </a:r>
            <a:br>
              <a:rPr lang="nl-NL" sz="1700" dirty="0" smtClean="0">
                <a:solidFill>
                  <a:schemeClr val="accent2"/>
                </a:solidFill>
              </a:rPr>
            </a:br>
            <a:r>
              <a:rPr lang="nl-NL" sz="1700" dirty="0" smtClean="0"/>
              <a:t/>
            </a:r>
            <a:br>
              <a:rPr lang="nl-NL" sz="1700" dirty="0" smtClean="0"/>
            </a:br>
            <a:r>
              <a:rPr lang="nl-NL" sz="1700" dirty="0" smtClean="0"/>
              <a:t>- leerlingen zijn snel van begrip, hebben weinig instructie nodig, kunnen meer stof aan dan reguliere programma</a:t>
            </a:r>
            <a:br>
              <a:rPr lang="nl-NL" sz="1700" dirty="0" smtClean="0"/>
            </a:br>
            <a:r>
              <a:rPr lang="nl-NL" sz="1700" dirty="0" smtClean="0"/>
              <a:t>- ook voor onderpresteerders (door leerproblemen, dyslexie, verveling, situatie thuis,…)</a:t>
            </a:r>
            <a:br>
              <a:rPr lang="nl-NL" sz="1700" dirty="0" smtClean="0"/>
            </a:br>
            <a:endParaRPr lang="nl-NL" sz="1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1700" dirty="0" smtClean="0">
                <a:solidFill>
                  <a:schemeClr val="accent2"/>
                </a:solidFill>
              </a:rPr>
              <a:t>Selectie op basis NIO test, en/of recente IQ test, informatie basisschool</a:t>
            </a:r>
            <a:br>
              <a:rPr lang="nl-NL" sz="1700" dirty="0" smtClean="0">
                <a:solidFill>
                  <a:schemeClr val="accent2"/>
                </a:solidFill>
              </a:rPr>
            </a:br>
            <a:endParaRPr lang="nl-NL" sz="1700" dirty="0" smtClean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1700" dirty="0" smtClean="0">
                <a:solidFill>
                  <a:schemeClr val="accent2"/>
                </a:solidFill>
              </a:rPr>
              <a:t>Traject op Maat (TOM)</a:t>
            </a:r>
            <a:br>
              <a:rPr lang="nl-NL" sz="1700" dirty="0" smtClean="0">
                <a:solidFill>
                  <a:schemeClr val="accent2"/>
                </a:solidFill>
              </a:rPr>
            </a:br>
            <a:r>
              <a:rPr lang="nl-NL" sz="1700" dirty="0" smtClean="0"/>
              <a:t/>
            </a:r>
            <a:br>
              <a:rPr lang="nl-NL" sz="1700" dirty="0" smtClean="0"/>
            </a:br>
            <a:r>
              <a:rPr lang="nl-NL" sz="1700" dirty="0" smtClean="0"/>
              <a:t>- rode draad: denklessen (Edward de </a:t>
            </a:r>
            <a:r>
              <a:rPr lang="nl-NL" sz="1700" dirty="0" err="1" smtClean="0"/>
              <a:t>Bono</a:t>
            </a:r>
            <a:r>
              <a:rPr lang="nl-NL" sz="1700" dirty="0" smtClean="0"/>
              <a:t>)</a:t>
            </a:r>
            <a:br>
              <a:rPr lang="nl-NL" sz="1700" dirty="0" smtClean="0"/>
            </a:br>
            <a:r>
              <a:rPr lang="nl-NL" sz="1700" dirty="0" smtClean="0"/>
              <a:t>- individuele projecten met eindpresentatie voor medeleerlingen</a:t>
            </a:r>
            <a:br>
              <a:rPr lang="nl-NL" sz="1700" dirty="0" smtClean="0"/>
            </a:br>
            <a:r>
              <a:rPr lang="nl-NL" sz="1700" dirty="0" smtClean="0"/>
              <a:t>- gezelligheidsbijeenkomsten</a:t>
            </a:r>
            <a:br>
              <a:rPr lang="nl-NL" sz="1700" dirty="0" smtClean="0"/>
            </a:br>
            <a:r>
              <a:rPr lang="nl-NL" sz="1700" dirty="0" smtClean="0"/>
              <a:t>- begeleiding op maat (studievaardigheden en studiehouding)</a:t>
            </a:r>
            <a:br>
              <a:rPr lang="nl-NL" sz="1700" dirty="0" smtClean="0"/>
            </a:br>
            <a:endParaRPr lang="nl-NL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555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Aloysius College Den haag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475252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2"/>
                </a:solidFill>
              </a:rPr>
              <a:t>Gifted</a:t>
            </a:r>
            <a:r>
              <a:rPr lang="nl-NL" dirty="0" smtClean="0">
                <a:solidFill>
                  <a:schemeClr val="accent2"/>
                </a:solidFill>
              </a:rPr>
              <a:t> Class (ca. 60 leerlingen) </a:t>
            </a:r>
            <a:r>
              <a:rPr lang="nl-NL" dirty="0" smtClean="0"/>
              <a:t>voor leerlingen groep 7/8  </a:t>
            </a:r>
            <a:br>
              <a:rPr lang="nl-NL" dirty="0" smtClean="0"/>
            </a:br>
            <a:r>
              <a:rPr lang="nl-NL" dirty="0" smtClean="0"/>
              <a:t>één ochtend per week sinds 2011/2012 om doorlopende lijn PO-VO te bevorderen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2"/>
                </a:solidFill>
              </a:rPr>
              <a:t>Aparte afdeling voor hoogbegaafde leerlingen (ca. 140 leerlingen)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enige school in Nederland met aparte gymnasium bovenbouw</a:t>
            </a:r>
            <a:br>
              <a:rPr lang="nl-NL" dirty="0" smtClean="0"/>
            </a:br>
            <a:r>
              <a:rPr lang="nl-NL" dirty="0" smtClean="0"/>
              <a:t>maximaal 25 leerlingen per klas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2"/>
                </a:solidFill>
              </a:rPr>
              <a:t>Aandacht voor hogere denkvaardigheden/ top down denken</a:t>
            </a:r>
            <a:br>
              <a:rPr lang="nl-NL" dirty="0" smtClean="0">
                <a:solidFill>
                  <a:schemeClr val="accent2"/>
                </a:solidFill>
              </a:rPr>
            </a:br>
            <a:endParaRPr lang="nl-NL" dirty="0" smtClean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2"/>
                </a:solidFill>
              </a:rPr>
              <a:t>V</a:t>
            </a:r>
            <a:r>
              <a:rPr lang="nl-NL" dirty="0" smtClean="0">
                <a:solidFill>
                  <a:schemeClr val="accent2"/>
                </a:solidFill>
              </a:rPr>
              <a:t>akoverstijgend onderwijs</a:t>
            </a:r>
            <a:br>
              <a:rPr lang="nl-NL" dirty="0" smtClean="0">
                <a:solidFill>
                  <a:schemeClr val="accent2"/>
                </a:solidFill>
              </a:rPr>
            </a:br>
            <a:r>
              <a:rPr lang="nl-NL" dirty="0" smtClean="0"/>
              <a:t>binnen</a:t>
            </a:r>
            <a:r>
              <a:rPr lang="nl-NL" dirty="0" smtClean="0">
                <a:solidFill>
                  <a:schemeClr val="accent2"/>
                </a:solidFill>
              </a:rPr>
              <a:t> </a:t>
            </a:r>
            <a:r>
              <a:rPr lang="nl-NL" dirty="0" err="1" smtClean="0"/>
              <a:t>betavakken</a:t>
            </a:r>
            <a:r>
              <a:rPr lang="nl-NL" dirty="0" smtClean="0"/>
              <a:t> werken aan thema’s op </a:t>
            </a:r>
            <a:r>
              <a:rPr lang="nl-NL" dirty="0" err="1" smtClean="0"/>
              <a:t>betamiddag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talen:</a:t>
            </a:r>
            <a:r>
              <a:rPr lang="nl-NL" dirty="0"/>
              <a:t> onderzoeken </a:t>
            </a:r>
            <a:r>
              <a:rPr lang="nl-NL" dirty="0" smtClean="0"/>
              <a:t>verwantschap, bij poëzie- en toneelprojecten samenwerking met drama, kunst en muziek</a:t>
            </a:r>
            <a:br>
              <a:rPr lang="nl-NL" dirty="0" smtClean="0"/>
            </a:br>
            <a:r>
              <a:rPr lang="nl-NL" dirty="0" smtClean="0"/>
              <a:t>leren ondernemen gekoppeld aan aardrijkskunde</a:t>
            </a:r>
            <a:br>
              <a:rPr lang="nl-NL" dirty="0" smtClean="0"/>
            </a:br>
            <a:r>
              <a:rPr lang="nl-NL" dirty="0" smtClean="0"/>
              <a:t>vak onderzoeken en ontwerpen: wetenschappelijk werken op alfa, </a:t>
            </a:r>
            <a:r>
              <a:rPr lang="nl-NL" dirty="0" err="1" smtClean="0"/>
              <a:t>beta</a:t>
            </a:r>
            <a:r>
              <a:rPr lang="nl-NL" dirty="0" smtClean="0"/>
              <a:t> en gammagebied</a:t>
            </a:r>
            <a:br>
              <a:rPr lang="nl-NL" dirty="0" smtClean="0"/>
            </a:br>
            <a:r>
              <a:rPr lang="nl-NL" dirty="0" smtClean="0"/>
              <a:t>   </a:t>
            </a:r>
            <a:r>
              <a:rPr lang="nl-NL" dirty="0"/>
              <a:t> </a:t>
            </a: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2"/>
                </a:solidFill>
              </a:rPr>
              <a:t>S</a:t>
            </a:r>
            <a:r>
              <a:rPr lang="nl-NL" dirty="0" smtClean="0">
                <a:solidFill>
                  <a:schemeClr val="accent2"/>
                </a:solidFill>
              </a:rPr>
              <a:t>amenwerking </a:t>
            </a:r>
            <a:br>
              <a:rPr lang="nl-NL" dirty="0" smtClean="0">
                <a:solidFill>
                  <a:schemeClr val="accent2"/>
                </a:solidFill>
              </a:rPr>
            </a:br>
            <a:r>
              <a:rPr lang="nl-NL" dirty="0" smtClean="0">
                <a:solidFill>
                  <a:schemeClr val="accent2"/>
                </a:solidFill>
              </a:rPr>
              <a:t>  </a:t>
            </a:r>
            <a:r>
              <a:rPr lang="nl-NL" dirty="0" smtClean="0"/>
              <a:t>met universiteiten Delft en Nijmegen</a:t>
            </a:r>
            <a:br>
              <a:rPr lang="nl-NL" dirty="0" smtClean="0"/>
            </a:br>
            <a:r>
              <a:rPr lang="nl-NL" dirty="0" smtClean="0"/>
              <a:t>  internationale samenwerkingsverbanden met Berlijn, Genua, Zweden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8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Corderius</a:t>
            </a:r>
            <a:r>
              <a:rPr lang="nl-NL" dirty="0" smtClean="0"/>
              <a:t> College Amersfoort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err="1" smtClean="0">
                <a:solidFill>
                  <a:schemeClr val="accent2"/>
                </a:solidFill>
              </a:rPr>
              <a:t>Compacten</a:t>
            </a:r>
            <a:r>
              <a:rPr lang="nl-NL" dirty="0" smtClean="0">
                <a:solidFill>
                  <a:schemeClr val="accent2"/>
                </a:solidFill>
              </a:rPr>
              <a:t> en Verrijken </a:t>
            </a:r>
            <a:r>
              <a:rPr lang="nl-NL" dirty="0" smtClean="0"/>
              <a:t>( van 1995 tot 2008)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2"/>
                </a:solidFill>
              </a:rPr>
              <a:t>Masterclass </a:t>
            </a:r>
            <a:r>
              <a:rPr lang="nl-NL" dirty="0" smtClean="0"/>
              <a:t>(sinds 2008)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solidFill>
                  <a:schemeClr val="accent2"/>
                </a:solidFill>
              </a:rPr>
              <a:t>- voor groep 8: </a:t>
            </a:r>
            <a:br>
              <a:rPr lang="nl-NL" dirty="0" smtClean="0">
                <a:solidFill>
                  <a:schemeClr val="accent2"/>
                </a:solidFill>
              </a:rPr>
            </a:br>
            <a:r>
              <a:rPr lang="nl-NL" dirty="0" smtClean="0"/>
              <a:t>1 middag per week</a:t>
            </a:r>
            <a:br>
              <a:rPr lang="nl-NL" dirty="0" smtClean="0"/>
            </a:br>
            <a:r>
              <a:rPr lang="nl-NL" dirty="0" smtClean="0"/>
              <a:t>onderwerpen: anders bezig zijn met taal, magie van de wiskunde, sterrenkunde, biologie, Chinees, geschiedenis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solidFill>
                  <a:schemeClr val="accent2"/>
                </a:solidFill>
              </a:rPr>
              <a:t>- voor VWO leerlingen die meer willen en kunnen</a:t>
            </a:r>
            <a:br>
              <a:rPr lang="nl-NL" dirty="0" smtClean="0">
                <a:solidFill>
                  <a:schemeClr val="accent2"/>
                </a:solidFill>
              </a:rPr>
            </a:br>
            <a:r>
              <a:rPr lang="nl-NL" dirty="0" smtClean="0"/>
              <a:t>reguliere programma in vier dagen</a:t>
            </a:r>
            <a:br>
              <a:rPr lang="nl-NL" dirty="0" smtClean="0"/>
            </a:br>
            <a:r>
              <a:rPr lang="nl-NL" dirty="0" smtClean="0"/>
              <a:t>vijfde dag masterclassprojecten, verdiepende thema’s</a:t>
            </a:r>
            <a:br>
              <a:rPr lang="nl-NL" dirty="0" smtClean="0"/>
            </a:br>
            <a:r>
              <a:rPr lang="nl-NL" dirty="0" smtClean="0"/>
              <a:t>vaste begeleidende docent</a:t>
            </a:r>
            <a:br>
              <a:rPr lang="nl-NL" dirty="0" smtClean="0"/>
            </a:br>
            <a:r>
              <a:rPr lang="nl-NL" dirty="0" smtClean="0"/>
              <a:t>vier periodes per jaar</a:t>
            </a:r>
            <a:br>
              <a:rPr lang="nl-NL" dirty="0" smtClean="0"/>
            </a:br>
            <a:r>
              <a:rPr lang="nl-NL" dirty="0" smtClean="0"/>
              <a:t>elke periode gastdocent van buiten </a:t>
            </a:r>
            <a:r>
              <a:rPr lang="nl-NL" smtClean="0"/>
              <a:t>rondom bepaald thema</a:t>
            </a: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2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483769" y="594928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hlinkClick r:id="rId2"/>
              </a:rPr>
              <a:t>http://www.leraar24.nl/video/2388/Durven%20Delen%20Doen:%20De%20Masterclass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07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Huizermaat, Huizen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2"/>
                </a:solidFill>
              </a:rPr>
              <a:t>Naast mavo, havo, vwo en vwo+ aparte “Talent” klassen voor meer- en hoogbegaafden met groepsgrootte van 20 leerlingen.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Selectie op basis van intelligentietest, maar erg belangrijk is ook intakegesprek.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2"/>
                </a:solidFill>
              </a:rPr>
              <a:t>Intensief mentoraat (3 lessen per week) gericht op leervaardigheden en sociaal emotionele ontwikkeling. </a:t>
            </a:r>
            <a:r>
              <a:rPr lang="nl-NL" dirty="0">
                <a:solidFill>
                  <a:schemeClr val="accent2"/>
                </a:solidFill>
              </a:rPr>
              <a:t>W</a:t>
            </a:r>
            <a:r>
              <a:rPr lang="nl-NL" dirty="0" smtClean="0">
                <a:solidFill>
                  <a:schemeClr val="accent2"/>
                </a:solidFill>
              </a:rPr>
              <a:t>aar nodig is er ook begeleiding door eigen schoolpsycholoog mogelijk.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0000"/>
                </a:solidFill>
              </a:rPr>
              <a:t>Didactiek vanuit top-down benadering, ontdekkend leren, gedifferentieerd.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2"/>
                </a:solidFill>
              </a:rPr>
              <a:t>Betrokken docententeam overlegt elke 3 weken over didactiek, ontwikkelen van lessen, bespreken van leerlingen, uitwisselen van ervaringen.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0000"/>
                </a:solidFill>
              </a:rPr>
              <a:t>Bij de ontwikkeling </a:t>
            </a:r>
            <a:r>
              <a:rPr lang="nl-NL" dirty="0">
                <a:solidFill>
                  <a:srgbClr val="000000"/>
                </a:solidFill>
              </a:rPr>
              <a:t>van het </a:t>
            </a:r>
            <a:r>
              <a:rPr lang="nl-NL" dirty="0" smtClean="0">
                <a:solidFill>
                  <a:srgbClr val="000000"/>
                </a:solidFill>
              </a:rPr>
              <a:t>onderwijsconcept wordt samengewerkt met UvA, RUL en een nabij gelegen basisschool die voltijds onderwijs voor hoogbegaafden aanbiedt.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2"/>
                </a:solidFill>
              </a:rPr>
              <a:t>Naast reguliere vakken ook Latijn/Grieks, diverse masterclasses, Design, Wetenschapsdynamica. Leerlingen werken met </a:t>
            </a:r>
            <a:r>
              <a:rPr lang="nl-NL" dirty="0" err="1" smtClean="0">
                <a:solidFill>
                  <a:schemeClr val="accent2"/>
                </a:solidFill>
              </a:rPr>
              <a:t>laptops</a:t>
            </a:r>
            <a:r>
              <a:rPr lang="nl-NL" dirty="0" smtClean="0">
                <a:solidFill>
                  <a:schemeClr val="accent2"/>
                </a:solidFill>
              </a:rPr>
              <a:t> in de klas.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000000"/>
                </a:solidFill>
              </a:rPr>
              <a:t>“Talent” programma in 1</a:t>
            </a:r>
            <a:r>
              <a:rPr lang="nl-NL" baseline="30000" dirty="0" smtClean="0">
                <a:solidFill>
                  <a:srgbClr val="000000"/>
                </a:solidFill>
              </a:rPr>
              <a:t>e</a:t>
            </a:r>
            <a:r>
              <a:rPr lang="nl-NL" dirty="0" smtClean="0">
                <a:solidFill>
                  <a:srgbClr val="000000"/>
                </a:solidFill>
              </a:rPr>
              <a:t> t/m 3</a:t>
            </a:r>
            <a:r>
              <a:rPr lang="nl-NL" baseline="30000" dirty="0" smtClean="0">
                <a:solidFill>
                  <a:srgbClr val="000000"/>
                </a:solidFill>
              </a:rPr>
              <a:t>e</a:t>
            </a:r>
            <a:r>
              <a:rPr lang="nl-NL" dirty="0" smtClean="0">
                <a:solidFill>
                  <a:srgbClr val="000000"/>
                </a:solidFill>
              </a:rPr>
              <a:t> klas. In de bovenbouw gaat intensief mentoraat door en wordt programma op maat gemaakt, in samenwerking met universiteiten.</a:t>
            </a:r>
          </a:p>
        </p:txBody>
      </p:sp>
    </p:spTree>
    <p:extLst>
      <p:ext uri="{BB962C8B-B14F-4D97-AF65-F5344CB8AC3E}">
        <p14:creationId xmlns:p14="http://schemas.microsoft.com/office/powerpoint/2010/main" val="310509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 docent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00628"/>
            <a:ext cx="7948364" cy="3912548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2000" dirty="0" smtClean="0"/>
              <a:t>"</a:t>
            </a:r>
            <a:r>
              <a:rPr lang="en-US" sz="2000" dirty="0" err="1"/>
              <a:t>Niet</a:t>
            </a:r>
            <a:r>
              <a:rPr lang="en-US" sz="2000" dirty="0"/>
              <a:t> ten </a:t>
            </a:r>
            <a:r>
              <a:rPr lang="en-US" sz="2000" dirty="0" err="1"/>
              <a:t>onrechte</a:t>
            </a:r>
            <a:r>
              <a:rPr lang="en-US" sz="2000" dirty="0"/>
              <a:t> </a:t>
            </a:r>
            <a:r>
              <a:rPr lang="en-US" sz="2000" dirty="0" err="1"/>
              <a:t>beschouwt</a:t>
            </a:r>
            <a:r>
              <a:rPr lang="en-US" sz="2000" dirty="0"/>
              <a:t> men het </a:t>
            </a:r>
            <a:r>
              <a:rPr lang="en-US" sz="2000" dirty="0" err="1"/>
              <a:t>als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verdienste</a:t>
            </a:r>
            <a:r>
              <a:rPr lang="en-US" sz="2000" dirty="0"/>
              <a:t> van de docent, </a:t>
            </a:r>
            <a:r>
              <a:rPr lang="en-US" sz="2000" dirty="0" err="1" smtClean="0"/>
              <a:t>als</a:t>
            </a:r>
            <a:r>
              <a:rPr lang="en-US" sz="2000" dirty="0"/>
              <a:t> </a:t>
            </a:r>
            <a:r>
              <a:rPr lang="en-US" sz="2000" dirty="0" err="1" smtClean="0"/>
              <a:t>hij</a:t>
            </a:r>
            <a:r>
              <a:rPr lang="en-US" sz="2000" dirty="0" smtClean="0"/>
              <a:t> </a:t>
            </a:r>
            <a:r>
              <a:rPr lang="en-US" sz="2000" dirty="0"/>
              <a:t>van hen die </a:t>
            </a:r>
            <a:r>
              <a:rPr lang="en-US" sz="2000" dirty="0" err="1"/>
              <a:t>hij</a:t>
            </a:r>
            <a:r>
              <a:rPr lang="en-US" sz="2000" dirty="0"/>
              <a:t> </a:t>
            </a:r>
            <a:r>
              <a:rPr lang="en-US" sz="2000" dirty="0" err="1"/>
              <a:t>als</a:t>
            </a:r>
            <a:r>
              <a:rPr lang="en-US" sz="2000" dirty="0"/>
              <a:t> </a:t>
            </a:r>
            <a:r>
              <a:rPr lang="en-US" sz="2000" dirty="0" err="1"/>
              <a:t>leerlingen</a:t>
            </a:r>
            <a:r>
              <a:rPr lang="en-US" sz="2000" dirty="0"/>
              <a:t> </a:t>
            </a:r>
            <a:r>
              <a:rPr lang="en-US" sz="2000" dirty="0" err="1"/>
              <a:t>heeft</a:t>
            </a:r>
            <a:r>
              <a:rPr lang="en-US" sz="2000" dirty="0"/>
              <a:t> </a:t>
            </a:r>
            <a:r>
              <a:rPr lang="en-US" sz="2000" dirty="0" err="1"/>
              <a:t>aangenomen</a:t>
            </a:r>
            <a:r>
              <a:rPr lang="en-US" sz="2000" dirty="0"/>
              <a:t>, de </a:t>
            </a:r>
            <a:r>
              <a:rPr lang="en-US" sz="2000" dirty="0" err="1" smtClean="0"/>
              <a:t>capaciteiten</a:t>
            </a:r>
            <a:r>
              <a:rPr lang="en-US" sz="2000" dirty="0"/>
              <a:t> </a:t>
            </a:r>
            <a:r>
              <a:rPr lang="en-US" sz="2000" dirty="0" err="1" smtClean="0"/>
              <a:t>nauwkeurig</a:t>
            </a:r>
            <a:r>
              <a:rPr lang="en-US" sz="2000" dirty="0" smtClean="0"/>
              <a:t> </a:t>
            </a:r>
            <a:r>
              <a:rPr lang="en-US" sz="2000" dirty="0" err="1"/>
              <a:t>inschat</a:t>
            </a:r>
            <a:r>
              <a:rPr lang="en-US" sz="2000" dirty="0"/>
              <a:t> en </a:t>
            </a:r>
            <a:r>
              <a:rPr lang="en-US" sz="2000" dirty="0" err="1"/>
              <a:t>weet</a:t>
            </a:r>
            <a:r>
              <a:rPr lang="en-US" sz="2000" dirty="0"/>
              <a:t> hoe </a:t>
            </a:r>
            <a:r>
              <a:rPr lang="en-US" sz="2000" dirty="0" err="1"/>
              <a:t>ver</a:t>
            </a:r>
            <a:r>
              <a:rPr lang="en-US" sz="2000" dirty="0"/>
              <a:t> </a:t>
            </a:r>
            <a:r>
              <a:rPr lang="en-US" sz="2000" dirty="0" err="1"/>
              <a:t>ieders</a:t>
            </a:r>
            <a:r>
              <a:rPr lang="en-US" sz="2000" dirty="0"/>
              <a:t> </a:t>
            </a:r>
            <a:r>
              <a:rPr lang="en-US" sz="2000" dirty="0" err="1"/>
              <a:t>aard</a:t>
            </a:r>
            <a:r>
              <a:rPr lang="en-US" sz="2000" dirty="0"/>
              <a:t> hem </a:t>
            </a:r>
            <a:r>
              <a:rPr lang="en-US" sz="2000" dirty="0" err="1"/>
              <a:t>zal</a:t>
            </a:r>
            <a:r>
              <a:rPr lang="en-US" sz="2000" dirty="0"/>
              <a:t> </a:t>
            </a:r>
            <a:r>
              <a:rPr lang="en-US" sz="2000" dirty="0" err="1"/>
              <a:t>brengen</a:t>
            </a:r>
            <a:r>
              <a:rPr lang="en-US" sz="2000" dirty="0"/>
              <a:t>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Daarin</a:t>
            </a:r>
            <a:r>
              <a:rPr lang="en-US" sz="2000" dirty="0"/>
              <a:t> </a:t>
            </a:r>
            <a:r>
              <a:rPr lang="en-US" sz="2000" dirty="0" err="1" smtClean="0"/>
              <a:t>bestaat</a:t>
            </a:r>
            <a:r>
              <a:rPr lang="en-US" sz="2000" dirty="0" smtClean="0"/>
              <a:t> </a:t>
            </a:r>
            <a:r>
              <a:rPr lang="en-US" sz="2000" dirty="0" err="1"/>
              <a:t>namelijk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 smtClean="0"/>
              <a:t>ongelofelijke</a:t>
            </a:r>
            <a:r>
              <a:rPr lang="en-US" sz="2000" dirty="0"/>
              <a:t> </a:t>
            </a:r>
            <a:r>
              <a:rPr lang="en-US" sz="2000" dirty="0" err="1" smtClean="0"/>
              <a:t>verscheidenheid</a:t>
            </a:r>
            <a:r>
              <a:rPr lang="en-US" sz="2000" dirty="0"/>
              <a:t>, en </a:t>
            </a:r>
            <a:r>
              <a:rPr lang="en-US" sz="2000" dirty="0" smtClean="0"/>
              <a:t>de </a:t>
            </a:r>
            <a:r>
              <a:rPr lang="en-US" sz="2000" dirty="0" err="1" smtClean="0"/>
              <a:t>verschijningsvormen</a:t>
            </a:r>
            <a:r>
              <a:rPr lang="en-US" sz="2000" dirty="0" smtClean="0"/>
              <a:t> </a:t>
            </a:r>
            <a:r>
              <a:rPr lang="en-US" sz="2000" dirty="0"/>
              <a:t>van de </a:t>
            </a:r>
            <a:r>
              <a:rPr lang="en-US" sz="2000" dirty="0" err="1"/>
              <a:t>geest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</a:t>
            </a:r>
            <a:r>
              <a:rPr lang="en-US" sz="2000" dirty="0" err="1"/>
              <a:t>bijna</a:t>
            </a:r>
            <a:r>
              <a:rPr lang="en-US" sz="2000" dirty="0"/>
              <a:t> net </a:t>
            </a:r>
            <a:r>
              <a:rPr lang="en-US" sz="2000" dirty="0" err="1"/>
              <a:t>zo</a:t>
            </a:r>
            <a:r>
              <a:rPr lang="en-US" sz="2000" dirty="0"/>
              <a:t> </a:t>
            </a:r>
            <a:r>
              <a:rPr lang="en-US" sz="2000" dirty="0" err="1"/>
              <a:t>talrijk</a:t>
            </a:r>
            <a:r>
              <a:rPr lang="en-US" sz="2000" dirty="0"/>
              <a:t> </a:t>
            </a:r>
            <a:r>
              <a:rPr lang="en-US" sz="2000" dirty="0" err="1"/>
              <a:t>als</a:t>
            </a:r>
            <a:r>
              <a:rPr lang="en-US" sz="2000" dirty="0"/>
              <a:t> die van </a:t>
            </a:r>
            <a:r>
              <a:rPr lang="en-US" sz="2000" dirty="0" smtClean="0"/>
              <a:t>het </a:t>
            </a:r>
            <a:r>
              <a:rPr lang="en-US" sz="2000" dirty="0" err="1" smtClean="0"/>
              <a:t>lichaam</a:t>
            </a:r>
            <a:r>
              <a:rPr lang="en-US" sz="2000" dirty="0"/>
              <a:t>."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i="1" dirty="0" err="1"/>
              <a:t>Quintilianus</a:t>
            </a:r>
            <a:r>
              <a:rPr lang="en-US" sz="2000" b="0" i="1" dirty="0"/>
              <a:t>, 94 </a:t>
            </a:r>
            <a:r>
              <a:rPr lang="en-US" sz="2000" b="0" i="1" dirty="0" err="1"/>
              <a:t>na</a:t>
            </a:r>
            <a:r>
              <a:rPr lang="en-US" sz="2000" b="0" i="1" dirty="0"/>
              <a:t> Chr.</a:t>
            </a:r>
            <a:br>
              <a:rPr lang="en-US" sz="2000" b="0" i="1" dirty="0"/>
            </a:br>
            <a:r>
              <a:rPr lang="en-US" sz="2000" dirty="0"/>
              <a:t/>
            </a:r>
            <a:br>
              <a:rPr lang="en-US" sz="2000" dirty="0"/>
            </a:br>
            <a:endParaRPr lang="nl-NL" sz="2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0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756084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err="1"/>
              <a:t>Wat</a:t>
            </a:r>
            <a:r>
              <a:rPr lang="en-US" sz="4000" dirty="0"/>
              <a:t> </a:t>
            </a:r>
            <a:r>
              <a:rPr lang="en-US" sz="4000" dirty="0" err="1"/>
              <a:t>verwachten</a:t>
            </a:r>
            <a:r>
              <a:rPr lang="en-US" sz="4000" dirty="0"/>
              <a:t> </a:t>
            </a:r>
            <a:r>
              <a:rPr lang="en-US" sz="4000" dirty="0" err="1"/>
              <a:t>hoogbegaafde</a:t>
            </a:r>
            <a:r>
              <a:rPr lang="en-US" sz="4000" dirty="0"/>
              <a:t> </a:t>
            </a:r>
            <a:r>
              <a:rPr lang="en-US" sz="4000" dirty="0" err="1"/>
              <a:t>leerlingen</a:t>
            </a:r>
            <a:r>
              <a:rPr lang="en-US" sz="4000" dirty="0"/>
              <a:t> van de </a:t>
            </a:r>
            <a:r>
              <a:rPr lang="en-US" sz="4000" dirty="0" err="1"/>
              <a:t>leerkracht</a:t>
            </a:r>
            <a:r>
              <a:rPr lang="en-US" sz="4000" dirty="0"/>
              <a:t>?</a:t>
            </a:r>
            <a:endParaRPr lang="nl-NL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00808"/>
            <a:ext cx="7696200" cy="4464149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/>
              <a:t>Meest</a:t>
            </a:r>
            <a:r>
              <a:rPr lang="en-US" sz="2400" dirty="0"/>
              <a:t> </a:t>
            </a:r>
            <a:r>
              <a:rPr lang="en-US" sz="2400" dirty="0" err="1"/>
              <a:t>belangrijke</a:t>
            </a:r>
            <a:r>
              <a:rPr lang="en-US" sz="2400" dirty="0"/>
              <a:t> element in het </a:t>
            </a:r>
            <a:r>
              <a:rPr lang="en-US" sz="2400" dirty="0" err="1"/>
              <a:t>succes</a:t>
            </a:r>
            <a:r>
              <a:rPr lang="en-US" sz="2400" dirty="0"/>
              <a:t> van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/>
              <a:t>speciale</a:t>
            </a:r>
            <a:r>
              <a:rPr lang="en-US" sz="2400" dirty="0"/>
              <a:t> </a:t>
            </a:r>
            <a:r>
              <a:rPr lang="en-US" sz="2400" dirty="0" err="1"/>
              <a:t>programma’s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hoogbegaafde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/>
              <a:t>leerlingen</a:t>
            </a:r>
            <a:r>
              <a:rPr lang="en-US" sz="2400" dirty="0"/>
              <a:t> is </a:t>
            </a:r>
            <a:r>
              <a:rPr lang="en-US" sz="2400" b="1" dirty="0">
                <a:solidFill>
                  <a:schemeClr val="accent2"/>
                </a:solidFill>
              </a:rPr>
              <a:t>de docent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Renzulli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/>
              <a:t>Pedagogisch</a:t>
            </a:r>
            <a:r>
              <a:rPr lang="en-US" sz="2400" dirty="0"/>
              <a:t> </a:t>
            </a:r>
            <a:r>
              <a:rPr lang="en-US" sz="2400" dirty="0" err="1"/>
              <a:t>handelen</a:t>
            </a:r>
            <a:r>
              <a:rPr lang="en-US" sz="2400" dirty="0"/>
              <a:t> van docent </a:t>
            </a:r>
            <a:r>
              <a:rPr lang="en-US" sz="2400" dirty="0" err="1"/>
              <a:t>heeft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/>
              <a:t>grote</a:t>
            </a:r>
            <a:r>
              <a:rPr lang="en-US" sz="2400" dirty="0"/>
              <a:t> </a:t>
            </a:r>
            <a:r>
              <a:rPr lang="en-US" sz="2400" dirty="0" err="1"/>
              <a:t>invloed</a:t>
            </a:r>
            <a:r>
              <a:rPr lang="en-US" sz="2400" dirty="0"/>
              <a:t> op </a:t>
            </a:r>
            <a:r>
              <a:rPr lang="en-US" sz="2400" dirty="0" err="1"/>
              <a:t>functioneren</a:t>
            </a:r>
            <a:r>
              <a:rPr lang="en-US" sz="2400" dirty="0"/>
              <a:t> </a:t>
            </a:r>
            <a:r>
              <a:rPr lang="en-US" sz="2400" dirty="0" err="1"/>
              <a:t>leerlingen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“</a:t>
            </a:r>
            <a:r>
              <a:rPr lang="en-US" sz="2400" dirty="0" err="1"/>
              <a:t>Goede</a:t>
            </a:r>
            <a:r>
              <a:rPr lang="en-US" sz="2400" dirty="0"/>
              <a:t>” </a:t>
            </a:r>
            <a:r>
              <a:rPr lang="en-US" sz="2400" dirty="0" err="1"/>
              <a:t>leraar</a:t>
            </a:r>
            <a:r>
              <a:rPr lang="en-US" sz="2400" dirty="0"/>
              <a:t> is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iedereen</a:t>
            </a:r>
            <a:r>
              <a:rPr lang="en-US" sz="2400" dirty="0"/>
              <a:t> </a:t>
            </a:r>
            <a:r>
              <a:rPr lang="en-US" sz="2400" dirty="0" err="1"/>
              <a:t>hetzelfde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6456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496944" cy="548640"/>
          </a:xfrm>
        </p:spPr>
        <p:txBody>
          <a:bodyPr/>
          <a:lstStyle/>
          <a:p>
            <a:r>
              <a:rPr lang="nl-NL" dirty="0" smtClean="0"/>
              <a:t>Wat verwachten HB leerlingen van docenten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Persoonlijke</a:t>
            </a:r>
            <a:r>
              <a:rPr lang="en-US" sz="2400" dirty="0"/>
              <a:t> en </a:t>
            </a:r>
            <a:r>
              <a:rPr lang="en-US" sz="2400" dirty="0" err="1"/>
              <a:t>sociale</a:t>
            </a:r>
            <a:r>
              <a:rPr lang="en-US" sz="2400" dirty="0"/>
              <a:t> </a:t>
            </a:r>
            <a:r>
              <a:rPr lang="en-US" sz="2400" dirty="0" err="1"/>
              <a:t>eigenschappen</a:t>
            </a:r>
            <a:r>
              <a:rPr lang="en-US" sz="2400" dirty="0"/>
              <a:t> </a:t>
            </a:r>
            <a:r>
              <a:rPr lang="en-US" sz="2400" dirty="0" err="1" smtClean="0"/>
              <a:t>belangrijker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/>
              <a:t>leerlingen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cognitieve</a:t>
            </a:r>
            <a:r>
              <a:rPr lang="en-US" sz="2400" dirty="0"/>
              <a:t>/</a:t>
            </a:r>
            <a:r>
              <a:rPr lang="en-US" sz="2400" dirty="0" err="1"/>
              <a:t>intellectuele</a:t>
            </a:r>
            <a:r>
              <a:rPr lang="en-US" sz="2400" dirty="0"/>
              <a:t> </a:t>
            </a:r>
            <a:r>
              <a:rPr lang="en-US" sz="2400" dirty="0" err="1"/>
              <a:t>eigenschappen</a:t>
            </a:r>
            <a:r>
              <a:rPr lang="en-US" sz="2400" dirty="0"/>
              <a:t>.</a:t>
            </a:r>
          </a:p>
          <a:p>
            <a:r>
              <a:rPr lang="en-US" sz="2400" dirty="0"/>
              <a:t>	(</a:t>
            </a:r>
            <a:r>
              <a:rPr lang="en-US" sz="2400" dirty="0" err="1"/>
              <a:t>deze</a:t>
            </a:r>
            <a:r>
              <a:rPr lang="en-US" sz="2400" dirty="0"/>
              <a:t> </a:t>
            </a:r>
            <a:r>
              <a:rPr lang="en-US" sz="2400" dirty="0" err="1"/>
              <a:t>worden</a:t>
            </a:r>
            <a:r>
              <a:rPr lang="en-US" sz="2400" dirty="0"/>
              <a:t> pas </a:t>
            </a:r>
            <a:r>
              <a:rPr lang="en-US" sz="2400" dirty="0" err="1"/>
              <a:t>aan</a:t>
            </a:r>
            <a:r>
              <a:rPr lang="en-US" sz="2400" dirty="0"/>
              <a:t> </a:t>
            </a:r>
            <a:r>
              <a:rPr lang="en-US" sz="2400" dirty="0" err="1"/>
              <a:t>einde</a:t>
            </a:r>
            <a:r>
              <a:rPr lang="en-US" sz="2400" dirty="0"/>
              <a:t> VO </a:t>
            </a:r>
            <a:r>
              <a:rPr lang="en-US" sz="2400" dirty="0" err="1"/>
              <a:t>belangrijker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leerlingen</a:t>
            </a:r>
            <a:r>
              <a:rPr lang="en-US" sz="2400" dirty="0"/>
              <a:t>) </a:t>
            </a:r>
            <a:r>
              <a:rPr lang="en-US" sz="2400" b="0" i="1" dirty="0" smtClean="0"/>
              <a:t>(Wilma </a:t>
            </a:r>
            <a:r>
              <a:rPr lang="en-US" sz="2400" b="0" i="1" dirty="0" err="1" smtClean="0"/>
              <a:t>Vialle</a:t>
            </a:r>
            <a:r>
              <a:rPr lang="en-US" sz="2400" b="0" i="1" dirty="0"/>
              <a:t>)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/>
              <a:t>Hoogintelligente</a:t>
            </a:r>
            <a:r>
              <a:rPr lang="en-US" sz="2400" dirty="0"/>
              <a:t> </a:t>
            </a:r>
            <a:r>
              <a:rPr lang="en-US" sz="2400" dirty="0" err="1"/>
              <a:t>mensen</a:t>
            </a:r>
            <a:r>
              <a:rPr lang="en-US" sz="2400" dirty="0"/>
              <a:t> </a:t>
            </a:r>
            <a:r>
              <a:rPr lang="en-US" sz="2400" dirty="0" err="1"/>
              <a:t>presteren</a:t>
            </a:r>
            <a:r>
              <a:rPr lang="en-US" sz="2400" dirty="0"/>
              <a:t> pas </a:t>
            </a:r>
            <a:r>
              <a:rPr lang="en-US" sz="2400" dirty="0" err="1"/>
              <a:t>hoog</a:t>
            </a:r>
            <a:r>
              <a:rPr lang="en-US" sz="2400" dirty="0"/>
              <a:t> in </a:t>
            </a:r>
            <a:r>
              <a:rPr lang="en-US" sz="2400" dirty="0" err="1"/>
              <a:t>onderwijsleersituaties</a:t>
            </a:r>
            <a:r>
              <a:rPr lang="en-US" sz="2400" dirty="0"/>
              <a:t> </a:t>
            </a:r>
            <a:r>
              <a:rPr lang="en-US" sz="2400" dirty="0" err="1"/>
              <a:t>als</a:t>
            </a:r>
            <a:r>
              <a:rPr lang="en-US" sz="2400" dirty="0"/>
              <a:t> de </a:t>
            </a:r>
            <a:r>
              <a:rPr lang="en-US" sz="2400" dirty="0" err="1"/>
              <a:t>instructie</a:t>
            </a:r>
            <a:r>
              <a:rPr lang="en-US" sz="2400" dirty="0"/>
              <a:t>  (‘</a:t>
            </a:r>
            <a:r>
              <a:rPr lang="en-US" sz="2400" dirty="0" err="1"/>
              <a:t>sturing</a:t>
            </a:r>
            <a:r>
              <a:rPr lang="en-US" sz="2400" dirty="0"/>
              <a:t>’) door de </a:t>
            </a:r>
            <a:r>
              <a:rPr lang="en-US" sz="2400" dirty="0" err="1"/>
              <a:t>leraar</a:t>
            </a:r>
            <a:r>
              <a:rPr lang="en-US" sz="2400" dirty="0"/>
              <a:t> </a:t>
            </a:r>
            <a:r>
              <a:rPr lang="en-US" sz="2400" dirty="0" err="1"/>
              <a:t>minimaal</a:t>
            </a:r>
            <a:r>
              <a:rPr lang="en-US" sz="2400" dirty="0"/>
              <a:t> is: “</a:t>
            </a:r>
            <a:r>
              <a:rPr lang="en-US" sz="2400" i="1" dirty="0"/>
              <a:t>Teaching kills learning” </a:t>
            </a:r>
            <a:r>
              <a:rPr lang="en-US" sz="2400" dirty="0"/>
              <a:t>(Clarke)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9787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980728"/>
            <a:ext cx="7520940" cy="4104456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Wie ben ik?</a:t>
            </a:r>
            <a:br>
              <a:rPr lang="nl-NL" dirty="0" smtClean="0"/>
            </a:b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Waarom aparte aandacht voor hoogbegaafde leerlingen?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Verschil tussen goede en hoogbegaafde leerling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Voor wie extra aanbod creëren?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Hoe extra aanbod creëren?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Voorbeelden van scholen die al programma hebben</a:t>
            </a:r>
            <a:br>
              <a:rPr lang="nl-NL" dirty="0" smtClean="0"/>
            </a:br>
            <a:endParaRPr lang="nl-NL" dirty="0" smtClean="0"/>
          </a:p>
          <a:p>
            <a:pPr lvl="0">
              <a:buFont typeface="Arial" pitchFamily="34" charset="0"/>
              <a:buChar char="•"/>
            </a:pPr>
            <a:r>
              <a:rPr lang="nl-NL" dirty="0">
                <a:solidFill>
                  <a:srgbClr val="000000"/>
                </a:solidFill>
              </a:rPr>
              <a:t>Wat verwachten hoogbegaafde leerlingen van docenten? </a:t>
            </a:r>
            <a:br>
              <a:rPr lang="nl-NL" dirty="0">
                <a:solidFill>
                  <a:srgbClr val="000000"/>
                </a:solidFill>
              </a:rPr>
            </a:br>
            <a:endParaRPr lang="nl-NL" dirty="0">
              <a:solidFill>
                <a:srgbClr val="000000"/>
              </a:solidFill>
            </a:endParaRPr>
          </a:p>
          <a:p>
            <a:pPr marL="0" indent="0"/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0894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568952" cy="548640"/>
          </a:xfrm>
        </p:spPr>
        <p:txBody>
          <a:bodyPr/>
          <a:lstStyle/>
          <a:p>
            <a:r>
              <a:rPr lang="nl-NL" dirty="0"/>
              <a:t>Wat verwachten HB leerlingen van </a:t>
            </a:r>
            <a:r>
              <a:rPr lang="nl-NL" dirty="0" smtClean="0"/>
              <a:t>docenten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5656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Begrip</a:t>
            </a:r>
            <a:r>
              <a:rPr lang="en-US" sz="2000" dirty="0"/>
              <a:t> en </a:t>
            </a:r>
            <a:r>
              <a:rPr lang="en-US" sz="2000" dirty="0" err="1"/>
              <a:t>hulpvaardigheid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Leerproces</a:t>
            </a:r>
            <a:r>
              <a:rPr lang="en-US" sz="2000" dirty="0"/>
              <a:t> </a:t>
            </a:r>
            <a:r>
              <a:rPr lang="en-US" sz="2000" dirty="0" err="1"/>
              <a:t>sturen</a:t>
            </a:r>
            <a:r>
              <a:rPr lang="en-US" sz="2000" dirty="0"/>
              <a:t> door </a:t>
            </a:r>
            <a:r>
              <a:rPr lang="en-US" sz="2000" dirty="0" err="1"/>
              <a:t>uitdagende</a:t>
            </a:r>
            <a:r>
              <a:rPr lang="en-US" sz="2000" dirty="0"/>
              <a:t> </a:t>
            </a:r>
            <a:r>
              <a:rPr lang="en-US" sz="2000" dirty="0" err="1"/>
              <a:t>opdrachten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Humor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Creativiteit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Nieuwsgierigheid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Goed</a:t>
            </a:r>
            <a:r>
              <a:rPr lang="en-US" sz="2000" dirty="0"/>
              <a:t> </a:t>
            </a:r>
            <a:r>
              <a:rPr lang="en-US" sz="2000" dirty="0" err="1"/>
              <a:t>kunnen</a:t>
            </a:r>
            <a:r>
              <a:rPr lang="en-US" sz="2000" dirty="0"/>
              <a:t> </a:t>
            </a:r>
            <a:r>
              <a:rPr lang="en-US" sz="2000" dirty="0" err="1"/>
              <a:t>organiseren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Betekenisvol</a:t>
            </a:r>
            <a:r>
              <a:rPr lang="en-US" sz="2000" dirty="0"/>
              <a:t> </a:t>
            </a:r>
            <a:r>
              <a:rPr lang="en-US" sz="2000" dirty="0" err="1"/>
              <a:t>werk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Oog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kenmerken</a:t>
            </a:r>
            <a:r>
              <a:rPr lang="en-US" sz="2000" dirty="0"/>
              <a:t> </a:t>
            </a:r>
            <a:r>
              <a:rPr lang="en-US" sz="2000" dirty="0" err="1"/>
              <a:t>hoogbegaafde</a:t>
            </a:r>
            <a:r>
              <a:rPr lang="en-US" sz="2000" dirty="0"/>
              <a:t> </a:t>
            </a:r>
            <a:r>
              <a:rPr lang="en-US" sz="2000" dirty="0" err="1"/>
              <a:t>leerling</a:t>
            </a:r>
            <a:r>
              <a:rPr lang="en-US" sz="2000" dirty="0"/>
              <a:t> </a:t>
            </a:r>
          </a:p>
          <a:p>
            <a:r>
              <a:rPr lang="en-US" sz="2000" dirty="0"/>
              <a:t>	(en </a:t>
            </a:r>
            <a:r>
              <a:rPr lang="en-US" sz="2000" dirty="0" err="1"/>
              <a:t>dit</a:t>
            </a:r>
            <a:r>
              <a:rPr lang="en-US" sz="2000" dirty="0"/>
              <a:t> </a:t>
            </a:r>
            <a:r>
              <a:rPr lang="en-US" sz="2000" dirty="0" err="1"/>
              <a:t>laten</a:t>
            </a:r>
            <a:r>
              <a:rPr lang="en-US" sz="2000" dirty="0"/>
              <a:t> </a:t>
            </a:r>
            <a:r>
              <a:rPr lang="en-US" sz="2000" dirty="0" err="1"/>
              <a:t>blijken</a:t>
            </a:r>
            <a:r>
              <a:rPr lang="en-US" sz="2000" dirty="0"/>
              <a:t> in </a:t>
            </a:r>
            <a:r>
              <a:rPr lang="en-US" sz="2000" dirty="0" err="1"/>
              <a:t>pedagogisch</a:t>
            </a:r>
            <a:r>
              <a:rPr lang="en-US" sz="2000" dirty="0"/>
              <a:t> </a:t>
            </a:r>
            <a:r>
              <a:rPr lang="en-US" sz="2000" dirty="0" err="1"/>
              <a:t>handelen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					(</a:t>
            </a:r>
            <a:r>
              <a:rPr lang="en-US" sz="2000" dirty="0" err="1"/>
              <a:t>M</a:t>
            </a:r>
            <a:r>
              <a:rPr lang="en-US" sz="2000" dirty="0" err="1" smtClean="0"/>
              <a:t>aatwerk</a:t>
            </a:r>
            <a:r>
              <a:rPr lang="en-US" sz="2000" dirty="0" smtClean="0"/>
              <a:t>, CPS, 2004)</a:t>
            </a:r>
            <a:endParaRPr lang="en-US" sz="2000" dirty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6352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183880" cy="936104"/>
          </a:xfrm>
        </p:spPr>
        <p:txBody>
          <a:bodyPr anchor="ctr"/>
          <a:lstStyle/>
          <a:p>
            <a:pPr algn="l"/>
            <a:r>
              <a:rPr lang="en-US" dirty="0" err="1"/>
              <a:t>Houding</a:t>
            </a:r>
            <a:r>
              <a:rPr lang="en-US" dirty="0"/>
              <a:t> docent </a:t>
            </a:r>
            <a:r>
              <a:rPr lang="en-US" dirty="0" err="1"/>
              <a:t>belangrijk</a:t>
            </a:r>
            <a:endParaRPr lang="nl-NL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52736"/>
            <a:ext cx="8183880" cy="417646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Leerling</a:t>
            </a:r>
            <a:r>
              <a:rPr lang="en-US" sz="2800" dirty="0" smtClean="0"/>
              <a:t> </a:t>
            </a:r>
            <a:r>
              <a:rPr lang="en-US" sz="2800" dirty="0" err="1"/>
              <a:t>moet</a:t>
            </a:r>
            <a:r>
              <a:rPr lang="en-US" sz="2800" dirty="0"/>
              <a:t> </a:t>
            </a:r>
            <a:r>
              <a:rPr lang="en-US" sz="2800" dirty="0" err="1"/>
              <a:t>zich</a:t>
            </a:r>
            <a:r>
              <a:rPr lang="en-US" sz="2800" dirty="0"/>
              <a:t> </a:t>
            </a:r>
            <a:r>
              <a:rPr lang="en-US" sz="2800" dirty="0" err="1"/>
              <a:t>veilig</a:t>
            </a:r>
            <a:r>
              <a:rPr lang="en-US" sz="2800" dirty="0"/>
              <a:t>, </a:t>
            </a:r>
            <a:r>
              <a:rPr lang="en-US" sz="2800" dirty="0" err="1" smtClean="0"/>
              <a:t>geaccepteerd</a:t>
            </a:r>
            <a:r>
              <a:rPr lang="en-US" sz="2800" dirty="0"/>
              <a:t> </a:t>
            </a:r>
            <a:r>
              <a:rPr lang="en-US" sz="2800" dirty="0" smtClean="0"/>
              <a:t>en </a:t>
            </a:r>
            <a:r>
              <a:rPr lang="en-US" sz="2800" dirty="0" err="1"/>
              <a:t>gerespecteerd</a:t>
            </a:r>
            <a:r>
              <a:rPr lang="en-US" sz="2800" dirty="0"/>
              <a:t> </a:t>
            </a:r>
            <a:r>
              <a:rPr lang="en-US" sz="2800" dirty="0" err="1"/>
              <a:t>voelen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 (</a:t>
            </a:r>
            <a:r>
              <a:rPr lang="en-US" sz="2800" dirty="0"/>
              <a:t>HB </a:t>
            </a:r>
            <a:r>
              <a:rPr lang="en-US" sz="2800" dirty="0" err="1"/>
              <a:t>leerlingen</a:t>
            </a:r>
            <a:r>
              <a:rPr lang="en-US" sz="2800" dirty="0"/>
              <a:t> </a:t>
            </a:r>
            <a:r>
              <a:rPr lang="en-US" sz="2800" dirty="0" err="1"/>
              <a:t>hebben</a:t>
            </a:r>
            <a:r>
              <a:rPr lang="en-US" sz="2800" dirty="0"/>
              <a:t> </a:t>
            </a:r>
            <a:r>
              <a:rPr lang="en-US" sz="2800" dirty="0" err="1"/>
              <a:t>meer</a:t>
            </a:r>
            <a:r>
              <a:rPr lang="en-US" sz="2800" dirty="0"/>
              <a:t> </a:t>
            </a:r>
            <a:r>
              <a:rPr lang="en-US" sz="2800" dirty="0" err="1"/>
              <a:t>behoefte</a:t>
            </a:r>
            <a:r>
              <a:rPr lang="en-US" sz="2800" dirty="0"/>
              <a:t> om </a:t>
            </a:r>
            <a:r>
              <a:rPr lang="en-US" sz="2800" dirty="0" err="1" smtClean="0"/>
              <a:t>zich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</a:t>
            </a:r>
            <a:r>
              <a:rPr lang="en-US" sz="2800" dirty="0" err="1" smtClean="0"/>
              <a:t>begrepen</a:t>
            </a:r>
            <a:r>
              <a:rPr lang="en-US" sz="2800" dirty="0" smtClean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voelen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niet-hoogbegaafde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leerlingen</a:t>
            </a:r>
            <a:r>
              <a:rPr lang="en-US" sz="2800" dirty="0" smtClean="0"/>
              <a:t> </a:t>
            </a:r>
            <a:r>
              <a:rPr lang="en-US" sz="2000" dirty="0" smtClean="0"/>
              <a:t>(</a:t>
            </a:r>
            <a:r>
              <a:rPr lang="en-US" sz="2000" dirty="0"/>
              <a:t>Esther de Boer KPC, 2011</a:t>
            </a:r>
            <a:r>
              <a:rPr lang="en-US" sz="2000" dirty="0" smtClean="0"/>
              <a:t>)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Dan </a:t>
            </a:r>
            <a:r>
              <a:rPr lang="en-US" sz="2800" dirty="0"/>
              <a:t>pas </a:t>
            </a:r>
            <a:r>
              <a:rPr lang="en-US" sz="2800" dirty="0" smtClean="0"/>
              <a:t>is 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bereidheid</a:t>
            </a:r>
            <a:r>
              <a:rPr lang="en-US" sz="2800" dirty="0" smtClean="0"/>
              <a:t> </a:t>
            </a:r>
            <a:r>
              <a:rPr lang="en-US" sz="2800" dirty="0"/>
              <a:t>om </a:t>
            </a:r>
            <a:r>
              <a:rPr lang="en-US" sz="2800" dirty="0" err="1" smtClean="0"/>
              <a:t>aanwezige</a:t>
            </a:r>
            <a:r>
              <a:rPr lang="en-US" sz="2800" dirty="0"/>
              <a:t> </a:t>
            </a:r>
            <a:r>
              <a:rPr lang="en-US" sz="2800" dirty="0" err="1" smtClean="0"/>
              <a:t>competenties</a:t>
            </a:r>
            <a:r>
              <a:rPr lang="en-US" sz="2800" dirty="0" smtClean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benutten</a:t>
            </a:r>
            <a:r>
              <a:rPr lang="en-US" sz="2800" dirty="0"/>
              <a:t> en in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 smtClean="0"/>
              <a:t>zetten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Dan </a:t>
            </a:r>
            <a:r>
              <a:rPr lang="en-US" sz="2800" dirty="0"/>
              <a:t>pas </a:t>
            </a:r>
            <a:r>
              <a:rPr lang="en-US" sz="2800" dirty="0" err="1"/>
              <a:t>zal</a:t>
            </a:r>
            <a:r>
              <a:rPr lang="en-US" sz="2800" dirty="0"/>
              <a:t> docent </a:t>
            </a:r>
            <a:r>
              <a:rPr lang="en-US" sz="2800" dirty="0" err="1"/>
              <a:t>slagen</a:t>
            </a:r>
            <a:r>
              <a:rPr lang="en-US" sz="2800" dirty="0"/>
              <a:t> om </a:t>
            </a:r>
            <a:r>
              <a:rPr lang="en-US" sz="2800" dirty="0" err="1"/>
              <a:t>leerling</a:t>
            </a:r>
            <a:r>
              <a:rPr lang="en-US" sz="2800" dirty="0"/>
              <a:t> </a:t>
            </a:r>
            <a:r>
              <a:rPr lang="en-US" sz="2800" dirty="0" err="1" smtClean="0"/>
              <a:t>te</a:t>
            </a:r>
            <a:r>
              <a:rPr lang="en-US" sz="2800" dirty="0"/>
              <a:t> </a:t>
            </a:r>
            <a:r>
              <a:rPr lang="en-US" sz="2800" dirty="0" err="1" smtClean="0"/>
              <a:t>interesseren</a:t>
            </a:r>
            <a:r>
              <a:rPr lang="en-US" sz="2800" dirty="0" smtClean="0"/>
              <a:t> </a:t>
            </a:r>
            <a:r>
              <a:rPr lang="en-US" sz="2800" dirty="0" err="1"/>
              <a:t>voor</a:t>
            </a:r>
            <a:r>
              <a:rPr lang="en-US" sz="2800" dirty="0"/>
              <a:t> </a:t>
            </a:r>
            <a:r>
              <a:rPr lang="en-US" sz="2800" dirty="0" err="1"/>
              <a:t>verrijkingstaken</a:t>
            </a:r>
            <a:r>
              <a:rPr lang="en-US" sz="2800" dirty="0"/>
              <a:t> of </a:t>
            </a:r>
            <a:r>
              <a:rPr lang="en-US" sz="2800" dirty="0" err="1"/>
              <a:t>projecten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19236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Schoolklimaat belangrijk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Omgeving waar elke leerling zichzelf kan en mag zijn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Omgeving waar hoogbegaafde leerling zich gezien en gehoord voelt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Hoogbegaafde leerlingen grote behoefte om serieus genomen te worden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Praat niet alleen over, maar vooral ook mét de leerling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Probeer buiten eigen kaders te denken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Docenten scholen op gebied hoogbegaafdheid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Aanpassingen voor hoogbegaafde leerlingen komen vaak ten goede aan alle leerlingen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986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039" y="1448033"/>
            <a:ext cx="5827961" cy="345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99034" y="764704"/>
            <a:ext cx="3972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 smtClean="0"/>
              <a:t>Nog vragen?</a:t>
            </a:r>
            <a:endParaRPr lang="nl-NL" sz="4000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620217" y="4535482"/>
            <a:ext cx="2717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leonieke@versatel.nl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21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ben ik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1254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Moeder van vier (inmiddels volwassen) hoogbegaafde kinderen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Specialist </a:t>
            </a:r>
            <a:r>
              <a:rPr lang="nl-NL" dirty="0"/>
              <a:t>in </a:t>
            </a:r>
            <a:r>
              <a:rPr lang="nl-NL" dirty="0" err="1"/>
              <a:t>Gifted</a:t>
            </a:r>
            <a:r>
              <a:rPr lang="nl-NL" dirty="0"/>
              <a:t> </a:t>
            </a:r>
            <a:r>
              <a:rPr lang="nl-NL" dirty="0" err="1"/>
              <a:t>Education</a:t>
            </a:r>
            <a:r>
              <a:rPr lang="nl-NL" dirty="0"/>
              <a:t> (CBO, Radboud Universiteit </a:t>
            </a:r>
            <a:r>
              <a:rPr lang="nl-NL" dirty="0" smtClean="0"/>
              <a:t>Nijmegen, 2008)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E</a:t>
            </a:r>
            <a:r>
              <a:rPr lang="nl-NL" dirty="0" smtClean="0"/>
              <a:t>rvaring </a:t>
            </a:r>
            <a:r>
              <a:rPr lang="nl-NL" dirty="0"/>
              <a:t>met het thema </a:t>
            </a:r>
            <a:r>
              <a:rPr lang="nl-NL" dirty="0" smtClean="0"/>
              <a:t>hoogbegaafdheid </a:t>
            </a:r>
            <a:r>
              <a:rPr lang="nl-NL" dirty="0"/>
              <a:t>sinds </a:t>
            </a:r>
            <a:r>
              <a:rPr lang="nl-NL" dirty="0" smtClean="0"/>
              <a:t>1999: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diverse (</a:t>
            </a:r>
            <a:r>
              <a:rPr lang="nl-NL" dirty="0" err="1" smtClean="0"/>
              <a:t>bestuurs</a:t>
            </a:r>
            <a:r>
              <a:rPr lang="nl-NL" dirty="0" smtClean="0"/>
              <a:t>)functies bij </a:t>
            </a:r>
            <a:r>
              <a:rPr lang="nl-NL" dirty="0" err="1" smtClean="0"/>
              <a:t>Pharos</a:t>
            </a:r>
            <a:r>
              <a:rPr lang="nl-NL" dirty="0" smtClean="0"/>
              <a:t>, HINT Nederland en Koepel HB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Ervaring met begeleiding van hoogbegaafde leerlingen sinds 2002:</a:t>
            </a:r>
            <a:br>
              <a:rPr lang="nl-NL" dirty="0" smtClean="0"/>
            </a:br>
            <a:r>
              <a:rPr lang="nl-NL" dirty="0" smtClean="0"/>
              <a:t>docent </a:t>
            </a:r>
            <a:r>
              <a:rPr lang="nl-NL" dirty="0"/>
              <a:t>biologie, coördinator </a:t>
            </a:r>
            <a:r>
              <a:rPr lang="nl-NL" dirty="0" err="1"/>
              <a:t>Compacten</a:t>
            </a:r>
            <a:r>
              <a:rPr lang="nl-NL" dirty="0"/>
              <a:t> en Verrijken, plusklasleerkracht basisonderwijs, </a:t>
            </a:r>
            <a:r>
              <a:rPr lang="nl-NL" dirty="0" smtClean="0"/>
              <a:t>studiebegeleider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Ervaring als professional sinds 2007: </a:t>
            </a:r>
            <a:br>
              <a:rPr lang="nl-NL" dirty="0" smtClean="0"/>
            </a:br>
            <a:r>
              <a:rPr lang="nl-NL" dirty="0" smtClean="0"/>
              <a:t>nascholing </a:t>
            </a:r>
            <a:r>
              <a:rPr lang="nl-NL" dirty="0"/>
              <a:t>van leerkrachten en docenten, </a:t>
            </a:r>
            <a:r>
              <a:rPr lang="nl-NL" dirty="0" smtClean="0"/>
              <a:t>verzorgen van workshops en masterclasses voor scholen, begeleiding van onderpresteerders </a:t>
            </a:r>
            <a:r>
              <a:rPr lang="nl-NL" dirty="0"/>
              <a:t>(PO/ VO/ WO), auteur, onderzoeker </a:t>
            </a:r>
            <a:r>
              <a:rPr lang="nl-NL" dirty="0" smtClean="0"/>
              <a:t>versnellen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883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8040893" cy="603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17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496944" cy="548640"/>
          </a:xfrm>
        </p:spPr>
        <p:txBody>
          <a:bodyPr/>
          <a:lstStyle/>
          <a:p>
            <a:r>
              <a:rPr lang="nl-NL" dirty="0" smtClean="0"/>
              <a:t>Waarom extra aandacht voor HB leerlingen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4" descr="C:\Users\L. Boogaard\Downloads\404953_507282145979887_234605494_n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992888" cy="54726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974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65760"/>
            <a:ext cx="8424936" cy="548640"/>
          </a:xfrm>
        </p:spPr>
        <p:txBody>
          <a:bodyPr/>
          <a:lstStyle/>
          <a:p>
            <a:r>
              <a:rPr lang="nl-NL" dirty="0"/>
              <a:t>Waarom extra aandacht voor HB leerlingen 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00629"/>
            <a:ext cx="8280920" cy="4200579"/>
          </a:xfrm>
        </p:spPr>
        <p:txBody>
          <a:bodyPr>
            <a:normAutofit lnSpcReduction="10000"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Sprake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 van </a:t>
            </a: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onderpresteren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bij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 10-18% van </a:t>
            </a:r>
            <a:r>
              <a:rPr lang="en-US" sz="2400" b="0" dirty="0" err="1">
                <a:solidFill>
                  <a:schemeClr val="accent2"/>
                </a:solidFill>
                <a:latin typeface="Calibri"/>
              </a:rPr>
              <a:t>alle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leerlingen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basisonderwijs</a:t>
            </a: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Leerlingen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 met IQ </a:t>
            </a: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rond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 130 → 30% </a:t>
            </a: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onderpresteerders</a:t>
            </a: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Leerlingen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 met IQ </a:t>
            </a: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boven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 150 → 60 % </a:t>
            </a:r>
            <a:r>
              <a:rPr lang="en-US" sz="2400" b="0" dirty="0" err="1" smtClean="0">
                <a:solidFill>
                  <a:prstClr val="black"/>
                </a:solidFill>
                <a:latin typeface="Calibri"/>
              </a:rPr>
              <a:t>onderpresteerders</a:t>
            </a:r>
            <a:r>
              <a:rPr lang="en-US" sz="2400" b="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sz="2400" b="0" dirty="0" smtClean="0">
                <a:solidFill>
                  <a:prstClr val="black"/>
                </a:solidFill>
                <a:latin typeface="Calibri"/>
              </a:rPr>
            </a:br>
            <a:r>
              <a:rPr lang="en-US" sz="2400" b="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2400" b="0" dirty="0" err="1" smtClean="0">
                <a:solidFill>
                  <a:prstClr val="black"/>
                </a:solidFill>
                <a:latin typeface="Calibri"/>
              </a:rPr>
              <a:t>totaal</a:t>
            </a:r>
            <a:r>
              <a:rPr lang="en-US" sz="2400" b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11.000 - 14.000 HB </a:t>
            </a: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leerlingen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 in </a:t>
            </a: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primair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0" dirty="0" err="1">
                <a:solidFill>
                  <a:prstClr val="black"/>
                </a:solidFill>
                <a:latin typeface="Calibri"/>
              </a:rPr>
              <a:t>onderwijs</a:t>
            </a:r>
            <a:r>
              <a:rPr lang="en-US" sz="2400" b="0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0" dirty="0" err="1">
                <a:solidFill>
                  <a:schemeClr val="accent2"/>
                </a:solidFill>
                <a:latin typeface="Calibri"/>
              </a:rPr>
              <a:t>Slechts</a:t>
            </a:r>
            <a:r>
              <a:rPr lang="en-US" sz="2400" b="0" dirty="0">
                <a:solidFill>
                  <a:schemeClr val="accent2"/>
                </a:solidFill>
                <a:latin typeface="Calibri"/>
              </a:rPr>
              <a:t> 64% van de </a:t>
            </a:r>
            <a:r>
              <a:rPr lang="en-US" sz="2400" b="0" dirty="0" err="1">
                <a:solidFill>
                  <a:schemeClr val="accent2"/>
                </a:solidFill>
                <a:latin typeface="Calibri"/>
              </a:rPr>
              <a:t>hoogbegaafde</a:t>
            </a:r>
            <a:r>
              <a:rPr lang="en-US" sz="2400" b="0" dirty="0">
                <a:solidFill>
                  <a:schemeClr val="accent2"/>
                </a:solidFill>
                <a:latin typeface="Calibri"/>
              </a:rPr>
              <a:t> </a:t>
            </a:r>
            <a:r>
              <a:rPr lang="en-US" sz="2400" b="0" dirty="0" err="1">
                <a:solidFill>
                  <a:schemeClr val="accent2"/>
                </a:solidFill>
                <a:latin typeface="Calibri"/>
              </a:rPr>
              <a:t>leerlingen</a:t>
            </a:r>
            <a:r>
              <a:rPr lang="en-US" sz="2400" b="0" dirty="0">
                <a:solidFill>
                  <a:schemeClr val="accent2"/>
                </a:solidFill>
                <a:latin typeface="Calibri"/>
              </a:rPr>
              <a:t> </a:t>
            </a:r>
            <a:r>
              <a:rPr lang="en-US" sz="2400" b="0" dirty="0" err="1">
                <a:solidFill>
                  <a:schemeClr val="accent2"/>
                </a:solidFill>
                <a:latin typeface="Calibri"/>
              </a:rPr>
              <a:t>krijgt</a:t>
            </a:r>
            <a:r>
              <a:rPr lang="en-US" sz="2400" b="0" dirty="0">
                <a:solidFill>
                  <a:schemeClr val="accent2"/>
                </a:solidFill>
                <a:latin typeface="Calibri"/>
              </a:rPr>
              <a:t> VWO </a:t>
            </a:r>
            <a:r>
              <a:rPr lang="en-US" sz="2400" b="0" dirty="0" err="1">
                <a:solidFill>
                  <a:schemeClr val="accent2"/>
                </a:solidFill>
                <a:latin typeface="Calibri"/>
              </a:rPr>
              <a:t>advies</a:t>
            </a:r>
            <a:endParaRPr lang="en-US" sz="2400" b="0" dirty="0">
              <a:solidFill>
                <a:schemeClr val="accent2"/>
              </a:solidFill>
              <a:latin typeface="Calibri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r>
              <a:rPr lang="en-US" b="0" dirty="0">
                <a:solidFill>
                  <a:prstClr val="black"/>
                </a:solidFill>
                <a:latin typeface="Calibri"/>
              </a:rPr>
              <a:t>						</a:t>
            </a:r>
            <a:r>
              <a:rPr lang="en-US" b="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en-US" b="0" dirty="0" err="1" smtClean="0">
                <a:solidFill>
                  <a:prstClr val="black"/>
                </a:solidFill>
                <a:latin typeface="Calibri"/>
              </a:rPr>
              <a:t>Bron</a:t>
            </a:r>
            <a:r>
              <a:rPr lang="en-US" b="0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b="0" dirty="0" err="1">
                <a:solidFill>
                  <a:prstClr val="black"/>
                </a:solidFill>
                <a:latin typeface="Calibri"/>
              </a:rPr>
              <a:t>Onderwijsraad</a:t>
            </a:r>
            <a:r>
              <a:rPr lang="en-US" b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b="0" dirty="0" smtClean="0">
                <a:solidFill>
                  <a:prstClr val="black"/>
                </a:solidFill>
                <a:latin typeface="Calibri"/>
              </a:rPr>
              <a:t>2007</a:t>
            </a: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b="0" dirty="0" smtClean="0">
              <a:solidFill>
                <a:prstClr val="black"/>
              </a:solidFill>
              <a:latin typeface="Calibri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400" b="0" dirty="0" err="1" smtClean="0">
                <a:solidFill>
                  <a:schemeClr val="accent2"/>
                </a:solidFill>
                <a:latin typeface="Calibri"/>
              </a:rPr>
              <a:t>Slechts</a:t>
            </a:r>
            <a:r>
              <a:rPr lang="en-US" sz="2400" b="0" dirty="0" smtClean="0">
                <a:solidFill>
                  <a:schemeClr val="accent2"/>
                </a:solidFill>
                <a:latin typeface="Calibri"/>
              </a:rPr>
              <a:t> 16% </a:t>
            </a:r>
            <a:r>
              <a:rPr lang="en-US" sz="2400" b="0" dirty="0" err="1" smtClean="0">
                <a:solidFill>
                  <a:schemeClr val="accent2"/>
                </a:solidFill>
                <a:latin typeface="Calibri"/>
              </a:rPr>
              <a:t>voltooit</a:t>
            </a:r>
            <a:r>
              <a:rPr lang="en-US" sz="2400" b="0" dirty="0" smtClean="0">
                <a:solidFill>
                  <a:schemeClr val="accent2"/>
                </a:solidFill>
                <a:latin typeface="Calibri"/>
              </a:rPr>
              <a:t> de </a:t>
            </a:r>
            <a:r>
              <a:rPr lang="en-US" sz="2400" b="0" dirty="0" err="1" smtClean="0">
                <a:solidFill>
                  <a:schemeClr val="accent2"/>
                </a:solidFill>
                <a:latin typeface="Calibri"/>
              </a:rPr>
              <a:t>universiteit</a:t>
            </a:r>
            <a:r>
              <a:rPr lang="en-US" sz="2400" b="0" dirty="0" smtClean="0">
                <a:solidFill>
                  <a:schemeClr val="accent2"/>
                </a:solidFill>
                <a:latin typeface="Calibri"/>
              </a:rPr>
              <a:t> 	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</a:pPr>
            <a:r>
              <a:rPr lang="en-US" sz="2400" b="0" dirty="0">
                <a:solidFill>
                  <a:schemeClr val="accent2"/>
                </a:solidFill>
                <a:latin typeface="Calibri"/>
              </a:rPr>
              <a:t>	</a:t>
            </a:r>
            <a:r>
              <a:rPr lang="en-US" sz="2400" b="0" dirty="0" smtClean="0">
                <a:solidFill>
                  <a:schemeClr val="accent2"/>
                </a:solidFill>
                <a:latin typeface="Calibri"/>
              </a:rPr>
              <a:t>			</a:t>
            </a:r>
            <a:r>
              <a:rPr lang="en-US" b="0" dirty="0" err="1" smtClean="0">
                <a:solidFill>
                  <a:prstClr val="black"/>
                </a:solidFill>
                <a:latin typeface="Calibri"/>
              </a:rPr>
              <a:t>Bron</a:t>
            </a:r>
            <a:r>
              <a:rPr lang="en-US" b="0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b="0" dirty="0" smtClean="0">
                <a:solidFill>
                  <a:prstClr val="black"/>
                </a:solidFill>
                <a:latin typeface="Calibri"/>
              </a:rPr>
              <a:t>Minister van Onderwijs</a:t>
            </a:r>
            <a:endParaRPr lang="en-US" sz="2400" b="0" dirty="0">
              <a:solidFill>
                <a:schemeClr val="accent2"/>
              </a:solidFill>
              <a:latin typeface="Calibri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</a:pPr>
            <a:endParaRPr lang="en-US" b="0" dirty="0">
              <a:solidFill>
                <a:prstClr val="black"/>
              </a:solidFill>
              <a:latin typeface="Calibri"/>
            </a:endParaRPr>
          </a:p>
          <a:p>
            <a:pPr lvl="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nl-NL" sz="2400" b="0" dirty="0">
              <a:solidFill>
                <a:prstClr val="black"/>
              </a:solidFill>
              <a:latin typeface="Calibri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506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Goede </a:t>
            </a:r>
            <a:r>
              <a:rPr lang="nl-NL" dirty="0" err="1" smtClean="0"/>
              <a:t>vs</a:t>
            </a:r>
            <a:r>
              <a:rPr lang="nl-NL" dirty="0" smtClean="0"/>
              <a:t> hoogbegaafde leerling</a:t>
            </a:r>
            <a:endParaRPr lang="nl-NL" dirty="0"/>
          </a:p>
        </p:txBody>
      </p:sp>
      <p:pic>
        <p:nvPicPr>
          <p:cNvPr id="6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883248"/>
            <a:ext cx="8085178" cy="597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4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Leren </a:t>
            </a:r>
            <a:r>
              <a:rPr lang="nl-NL" dirty="0" err="1" smtClean="0"/>
              <a:t>vs</a:t>
            </a:r>
            <a:r>
              <a:rPr lang="nl-NL" dirty="0" smtClean="0"/>
              <a:t> presteren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432842"/>
              </p:ext>
            </p:extLst>
          </p:nvPr>
        </p:nvGraphicFramePr>
        <p:xfrm>
          <a:off x="683568" y="980729"/>
          <a:ext cx="7848872" cy="51365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24436"/>
                <a:gridCol w="3924436"/>
              </a:tblGrid>
              <a:tr h="504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Een leerling die gericht is op</a:t>
                      </a:r>
                      <a:endParaRPr lang="nl-NL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presteren…..</a:t>
                      </a:r>
                      <a:endParaRPr lang="nl-NL" sz="11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Een leerling die gericht is op </a:t>
                      </a:r>
                      <a:endParaRPr lang="nl-NL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leren…….. </a:t>
                      </a:r>
                      <a:endParaRPr lang="nl-NL" sz="11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528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Wil een afgesproken criterium bereiken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Wil vooruitgang boeken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0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Vindt cijfers/beoordelingen belangrijk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Wil tot beheersing komen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8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Wil ‘goed zijn’ bewijzen of  ‘minder goed zijn’ verdoezelen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Bewaakt de leerweg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(is proces-georiënteerd)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52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Heeft een leerbereidheid die wordt bepaald door het beeld van zijn eigen bekwaamheden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Heeft een leerbereidheid die wordt bepaald door de ervaring vooruitgang te boeken (!)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8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Interpreteert fouten als gebrek aan aanleg</a:t>
                      </a:r>
                      <a:endParaRPr lang="nl-NL" sz="11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Interpreteert fouten als informatie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Ervaart feedback als bedreigend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Ervaart feedback als informatief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Ervaart moeilijke taken als bedreigend</a:t>
                      </a:r>
                      <a:endParaRPr lang="nl-NL" sz="11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Ervaart moeilijke taken als uitdagend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Ervaart weinig invloed op zelfvertrouwen, dat staat daardoor steeds onder druk, omdat het ontleend is aan het bewijs van aanleg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Ervaart invloed op zelfvertrouwen, doordat het is gebaseerd op inzet en doorzettingsvermogen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8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solidFill>
                            <a:schemeClr val="tx1"/>
                          </a:solidFill>
                          <a:effectLst/>
                        </a:rPr>
                        <a:t>Ziet hulp vragen als bewijs van lage aanleg</a:t>
                      </a:r>
                      <a:endParaRPr lang="nl-NL" sz="110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solidFill>
                            <a:schemeClr val="tx1"/>
                          </a:solidFill>
                          <a:effectLst/>
                        </a:rPr>
                        <a:t>Ziet hulp als een normaal onderdeel van het leerproces</a:t>
                      </a:r>
                      <a:endParaRPr lang="nl-NL" sz="1100" dirty="0">
                        <a:solidFill>
                          <a:schemeClr val="tx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09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80120"/>
          </a:xfrm>
        </p:spPr>
        <p:txBody>
          <a:bodyPr>
            <a:normAutofit/>
          </a:bodyPr>
          <a:lstStyle/>
          <a:p>
            <a:r>
              <a:rPr lang="nl-NL" dirty="0"/>
              <a:t>Onderwijsaanpassingen, </a:t>
            </a:r>
            <a:br>
              <a:rPr lang="nl-NL" dirty="0"/>
            </a:br>
            <a:r>
              <a:rPr lang="nl-NL" dirty="0"/>
              <a:t>geen pasklaar recept mogelijk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8245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Een onderwijsomgeving mag adequaat genoemd worden wanneer de mogelijkheden die een leerling heeft mede door die onderwijsomgeving tot uiting komen.  </a:t>
            </a:r>
            <a:br>
              <a:rPr lang="nl-NL" sz="2000" dirty="0"/>
            </a:b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Er is niet één onderwijsaanpassing die dit in zijn geheel kan bieden voor iedere leerling.</a:t>
            </a:r>
            <a:br>
              <a:rPr lang="nl-NL" sz="2000" dirty="0"/>
            </a:b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Scholen moeten daarom meerdere aanpassingen bieden en per leerling te bekijken welke aanpassing op welk moment tot het beste resultaat leidt, zowel op cognitief als op sociaal-emotioneel gebied. </a:t>
            </a:r>
            <a:r>
              <a:rPr lang="nl-NL" sz="1400" dirty="0" smtClean="0"/>
              <a:t>(</a:t>
            </a:r>
            <a:r>
              <a:rPr lang="nl-NL" sz="1400" dirty="0"/>
              <a:t>Hoogeveen, L., van Hell, J.G., Mooij, T., &amp; Verhoeven, L., 2004)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497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1233</TotalTime>
  <Words>656</Words>
  <Application>Microsoft Macintosh PowerPoint</Application>
  <PresentationFormat>Diavoorstelling (4:3)</PresentationFormat>
  <Paragraphs>145</Paragraphs>
  <Slides>23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Hoeken</vt:lpstr>
      <vt:lpstr>Een goed schoolklimaat  voor hoogbegaafde leerlingen creëren </vt:lpstr>
      <vt:lpstr>programma</vt:lpstr>
      <vt:lpstr>Wie ben ik ?</vt:lpstr>
      <vt:lpstr>PowerPoint-presentatie</vt:lpstr>
      <vt:lpstr>Waarom extra aandacht voor HB leerlingen ?</vt:lpstr>
      <vt:lpstr>Waarom extra aandacht voor HB leerlingen ?</vt:lpstr>
      <vt:lpstr>Goede vs hoogbegaafde leerling</vt:lpstr>
      <vt:lpstr>Leren vs presteren</vt:lpstr>
      <vt:lpstr>Onderwijsaanpassingen,  geen pasklaar recept mogelijk</vt:lpstr>
      <vt:lpstr>Extra aanbod voor wie?</vt:lpstr>
      <vt:lpstr>Hoe extra aanbod creëren?</vt:lpstr>
      <vt:lpstr>Vier voorbeelden</vt:lpstr>
      <vt:lpstr>TheresiaLyceum Tilburg</vt:lpstr>
      <vt:lpstr>Aloysius College Den haag</vt:lpstr>
      <vt:lpstr>Corderius College Amersfoort</vt:lpstr>
      <vt:lpstr>Huizermaat, Huizen</vt:lpstr>
      <vt:lpstr>Belang docent</vt:lpstr>
      <vt:lpstr>Wat verwachten hoogbegaafde leerlingen van de leerkracht?</vt:lpstr>
      <vt:lpstr>Wat verwachten HB leerlingen van docenten ?</vt:lpstr>
      <vt:lpstr>Wat verwachten HB leerlingen van docenten ?</vt:lpstr>
      <vt:lpstr>Houding docent belangrijk</vt:lpstr>
      <vt:lpstr>Schoolklimaat belangrijk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goed schoolklimaat voor hoogbegaafde leerlingen creëren</dc:title>
  <dc:creator>L. Boogaard</dc:creator>
  <cp:lastModifiedBy>Huizermaat</cp:lastModifiedBy>
  <cp:revision>45</cp:revision>
  <dcterms:created xsi:type="dcterms:W3CDTF">2014-01-13T18:45:20Z</dcterms:created>
  <dcterms:modified xsi:type="dcterms:W3CDTF">2014-01-20T10:18:18Z</dcterms:modified>
</cp:coreProperties>
</file>