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397" r:id="rId2"/>
    <p:sldId id="549" r:id="rId3"/>
    <p:sldId id="575" r:id="rId4"/>
    <p:sldId id="553" r:id="rId5"/>
    <p:sldId id="517" r:id="rId6"/>
    <p:sldId id="552" r:id="rId7"/>
    <p:sldId id="520" r:id="rId8"/>
    <p:sldId id="556" r:id="rId9"/>
    <p:sldId id="601" r:id="rId10"/>
    <p:sldId id="529" r:id="rId11"/>
    <p:sldId id="604" r:id="rId12"/>
    <p:sldId id="592" r:id="rId13"/>
    <p:sldId id="596" r:id="rId14"/>
    <p:sldId id="607" r:id="rId15"/>
    <p:sldId id="606" r:id="rId16"/>
    <p:sldId id="605" r:id="rId17"/>
    <p:sldId id="574" r:id="rId18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8"/>
    <a:srgbClr val="FFFFFF"/>
    <a:srgbClr val="FFFFCC"/>
    <a:srgbClr val="DDDDDD"/>
    <a:srgbClr val="CCFF33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/>
            </a:lvl1pPr>
          </a:lstStyle>
          <a:p>
            <a:pPr>
              <a:defRPr/>
            </a:pPr>
            <a:fld id="{904953F1-5538-4F5B-9E2E-64CF1F2D31B7}" type="datetimeFigureOut">
              <a:rPr lang="en-GB"/>
              <a:pPr>
                <a:defRPr/>
              </a:pPr>
              <a:t>27/06/2012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AA419613-EAB7-416A-8627-9D98C84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5633274-A467-461E-A94B-2ACC5F54DB1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5C79-CD56-4EBE-B442-B2C4C7C581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39B5-4063-44B0-96FC-A5C5EF57681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4A9FC-7EA2-437D-B726-E9E9E21D5D7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SmartArt-afbeelding wilt toevoegen</a:t>
            </a:r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E934-F5F2-474A-B67F-319924F3D27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tabel wilt toevoegen</a:t>
            </a:r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288F-FF0D-4EF1-BA82-8378B103D1F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AF562-2EF1-48B3-A51A-C78228F9895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EF097-8C9C-4E72-82DA-84E9BD95DDA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DABA-FDCC-4F94-814A-185F676D53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AB5BC-B756-44C3-B39A-10FF60DE88C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A8CB-ABA0-4F25-BADB-B5F628B4E8F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C81EF-1F6C-4F08-8EFE-3EA15DBD42D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D06C-FD0C-45F1-9273-BD9826C9EE1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892A1-272B-4211-8013-AA43C8845D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4000">
              <a:schemeClr val="accent3">
                <a:alpha val="74000"/>
              </a:schemeClr>
            </a:gs>
            <a:gs pos="100000">
              <a:srgbClr val="66FF6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nl-NL"/>
              <a:t>© Prof. dr. T. Mooij RU-Nijmegen ITS / OUNL-Heerlen Celstec, 3 juli 2012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6FB2689-6956-4D02-8E3E-7CDF309D5D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16113"/>
            <a:ext cx="9144000" cy="1657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  <a:t/>
            </a:r>
            <a:b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</a:br>
            <a: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  <a:t/>
            </a:r>
            <a:b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</a:br>
            <a: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  <a:t/>
            </a:r>
            <a:b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</a:br>
            <a: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  <a:t/>
            </a:r>
            <a:b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</a:br>
            <a: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  <a:t/>
            </a:r>
            <a:b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</a:br>
            <a:r>
              <a:rPr lang="en-GB" smtClean="0">
                <a:solidFill>
                  <a:srgbClr val="000308"/>
                </a:solidFill>
                <a:ea typeface="MS Mincho"/>
                <a:cs typeface="MS Mincho"/>
              </a:rPr>
              <a:t>Hoogbegaafd: Thuis en in school</a:t>
            </a:r>
            <a:br>
              <a:rPr lang="en-GB" smtClean="0">
                <a:solidFill>
                  <a:srgbClr val="000308"/>
                </a:solidFill>
                <a:ea typeface="MS Mincho"/>
                <a:cs typeface="MS Mincho"/>
              </a:rPr>
            </a:br>
            <a:r>
              <a:rPr lang="en-GB" smtClean="0">
                <a:solidFill>
                  <a:srgbClr val="000308"/>
                </a:solidFill>
                <a:ea typeface="MS Mincho"/>
                <a:cs typeface="MS Mincho"/>
              </a:rPr>
              <a:t/>
            </a:r>
            <a:br>
              <a:rPr lang="en-GB" smtClean="0">
                <a:solidFill>
                  <a:srgbClr val="000308"/>
                </a:solidFill>
                <a:ea typeface="MS Mincho"/>
                <a:cs typeface="MS Mincho"/>
              </a:rPr>
            </a:br>
            <a: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  <a:t/>
            </a:r>
            <a:br>
              <a:rPr lang="en-GB" sz="4000" smtClean="0">
                <a:solidFill>
                  <a:srgbClr val="000308"/>
                </a:solidFill>
                <a:ea typeface="MS Mincho"/>
                <a:cs typeface="MS Mincho"/>
              </a:rPr>
            </a:br>
            <a:r>
              <a:rPr lang="nl-NL" sz="3200" smtClean="0">
                <a:solidFill>
                  <a:srgbClr val="000308"/>
                </a:solidFill>
              </a:rPr>
              <a:t>Prof. dr. Ton Mooij </a:t>
            </a:r>
            <a:r>
              <a:rPr lang="nl-NL" sz="2800" smtClean="0">
                <a:solidFill>
                  <a:srgbClr val="000308"/>
                </a:solidFill>
              </a:rPr>
              <a:t/>
            </a:r>
            <a:br>
              <a:rPr lang="nl-NL" sz="2800" smtClean="0">
                <a:solidFill>
                  <a:srgbClr val="000308"/>
                </a:solidFill>
              </a:rPr>
            </a:br>
            <a:r>
              <a:rPr lang="nl-NL" sz="2400" smtClean="0">
                <a:solidFill>
                  <a:srgbClr val="000308"/>
                </a:solidFill>
              </a:rPr>
              <a:t>ITS, Radboud Universiteit Nijmegen</a:t>
            </a:r>
            <a:br>
              <a:rPr lang="nl-NL" sz="2400" smtClean="0">
                <a:solidFill>
                  <a:srgbClr val="000308"/>
                </a:solidFill>
              </a:rPr>
            </a:br>
            <a:r>
              <a:rPr lang="nl-NL" sz="2400" smtClean="0">
                <a:solidFill>
                  <a:srgbClr val="000308"/>
                </a:solidFill>
              </a:rPr>
              <a:t>Celstec, Open Universiteit Nederland, Heerlen</a:t>
            </a:r>
            <a:r>
              <a:rPr lang="nl-NL" sz="3600" smtClean="0">
                <a:solidFill>
                  <a:srgbClr val="000308"/>
                </a:solidFill>
              </a:rPr>
              <a:t/>
            </a:r>
            <a:br>
              <a:rPr lang="nl-NL" sz="3600" smtClean="0">
                <a:solidFill>
                  <a:srgbClr val="000308"/>
                </a:solidFill>
              </a:rPr>
            </a:br>
            <a:r>
              <a:rPr lang="en-GB" sz="3600" smtClean="0">
                <a:ea typeface="MS Mincho"/>
                <a:cs typeface="MS Mincho"/>
              </a:rPr>
              <a:t/>
            </a:r>
            <a:br>
              <a:rPr lang="en-GB" sz="3600" smtClean="0">
                <a:ea typeface="MS Mincho"/>
                <a:cs typeface="MS Mincho"/>
              </a:rPr>
            </a:b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>
                <a:ea typeface="MS Mincho"/>
                <a:cs typeface="MS Mincho"/>
              </a:rPr>
              <a:t/>
            </a:r>
            <a:br>
              <a:rPr lang="en-GB" sz="4000" smtClean="0">
                <a:ea typeface="MS Mincho"/>
                <a:cs typeface="MS Mincho"/>
              </a:rPr>
            </a:br>
            <a:r>
              <a:rPr lang="en-GB" sz="4000" smtClean="0">
                <a:ea typeface="MS Mincho"/>
                <a:cs typeface="MS Mincho"/>
              </a:rPr>
              <a:t/>
            </a:r>
            <a:br>
              <a:rPr lang="en-GB" sz="4000" smtClean="0">
                <a:ea typeface="MS Mincho"/>
                <a:cs typeface="MS Mincho"/>
              </a:rPr>
            </a:br>
            <a:r>
              <a:rPr lang="en-GB" sz="2400" smtClean="0">
                <a:ea typeface="MS Mincho"/>
                <a:cs typeface="MS Mincho"/>
              </a:rPr>
              <a:t/>
            </a:r>
            <a:br>
              <a:rPr lang="en-GB" sz="2400" smtClean="0">
                <a:ea typeface="MS Mincho"/>
                <a:cs typeface="MS Mincho"/>
              </a:rPr>
            </a:br>
            <a:endParaRPr lang="nl-NL" sz="2400" smtClean="0">
              <a:ea typeface="MS Mincho"/>
              <a:cs typeface="MS Mincho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41888"/>
            <a:ext cx="9144000" cy="14398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000" dirty="0" err="1" smtClean="0">
                <a:latin typeface="+mj-lt"/>
                <a:ea typeface="MS Mincho" pitchFamily="49" charset="-128"/>
              </a:rPr>
              <a:t>Presentatie</a:t>
            </a:r>
            <a:r>
              <a:rPr lang="en-GB" sz="2000" dirty="0" smtClean="0">
                <a:latin typeface="+mj-lt"/>
                <a:ea typeface="MS Mincho" pitchFamily="49" charset="-128"/>
              </a:rPr>
              <a:t> </a:t>
            </a:r>
            <a:r>
              <a:rPr lang="en-GB" sz="2000" dirty="0" err="1" smtClean="0">
                <a:latin typeface="+mj-lt"/>
                <a:ea typeface="MS Mincho" pitchFamily="49" charset="-128"/>
              </a:rPr>
              <a:t>voor</a:t>
            </a:r>
            <a:r>
              <a:rPr lang="en-GB" sz="2000" dirty="0" smtClean="0">
                <a:latin typeface="+mj-lt"/>
                <a:ea typeface="MS Mincho" pitchFamily="49" charset="-128"/>
              </a:rPr>
              <a:t> </a:t>
            </a:r>
            <a:r>
              <a:rPr lang="en-GB" sz="2000" dirty="0" err="1" smtClean="0">
                <a:latin typeface="+mj-lt"/>
                <a:ea typeface="MS Mincho" pitchFamily="49" charset="-128"/>
              </a:rPr>
              <a:t>ouders</a:t>
            </a:r>
            <a:r>
              <a:rPr lang="en-GB" sz="2000" dirty="0" smtClean="0">
                <a:latin typeface="+mj-lt"/>
                <a:ea typeface="MS Mincho" pitchFamily="49" charset="-128"/>
              </a:rPr>
              <a:t> en (school)professionals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err="1" smtClean="0">
                <a:latin typeface="+mj-lt"/>
                <a:ea typeface="MS Mincho" pitchFamily="49" charset="-128"/>
              </a:rPr>
              <a:t>Organisatie</a:t>
            </a:r>
            <a:r>
              <a:rPr lang="en-GB" sz="2000" dirty="0" smtClean="0">
                <a:latin typeface="+mj-lt"/>
                <a:ea typeface="MS Mincho" pitchFamily="49" charset="-128"/>
              </a:rPr>
              <a:t>: </a:t>
            </a:r>
            <a:r>
              <a:rPr lang="en-GB" sz="2000" dirty="0" err="1" smtClean="0">
                <a:latin typeface="+mj-lt"/>
                <a:ea typeface="MS Mincho" pitchFamily="49" charset="-128"/>
              </a:rPr>
              <a:t>Gemeente</a:t>
            </a:r>
            <a:r>
              <a:rPr lang="en-GB" sz="2000" dirty="0" smtClean="0">
                <a:latin typeface="+mj-lt"/>
                <a:ea typeface="MS Mincho" pitchFamily="49" charset="-128"/>
              </a:rPr>
              <a:t> Amsterdam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err="1" smtClean="0">
                <a:latin typeface="+mj-lt"/>
              </a:rPr>
              <a:t>Da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Costakade</a:t>
            </a:r>
            <a:r>
              <a:rPr lang="en-GB" sz="2000" dirty="0" smtClean="0">
                <a:latin typeface="+mj-lt"/>
              </a:rPr>
              <a:t> 102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>
                <a:latin typeface="+mj-lt"/>
                <a:ea typeface="MS Mincho" pitchFamily="49" charset="-128"/>
              </a:rPr>
              <a:t>3 </a:t>
            </a:r>
            <a:r>
              <a:rPr lang="en-GB" sz="2000" dirty="0" err="1" smtClean="0">
                <a:latin typeface="+mj-lt"/>
                <a:ea typeface="MS Mincho" pitchFamily="49" charset="-128"/>
              </a:rPr>
              <a:t>juli</a:t>
            </a:r>
            <a:r>
              <a:rPr lang="en-GB" sz="2000" dirty="0" smtClean="0">
                <a:latin typeface="+mj-lt"/>
                <a:ea typeface="MS Mincho" pitchFamily="49" charset="-128"/>
              </a:rPr>
              <a:t> 2012</a:t>
            </a:r>
            <a:endParaRPr lang="nl-NL" sz="2000" dirty="0">
              <a:solidFill>
                <a:srgbClr val="00030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81088"/>
          </a:xfrm>
        </p:spPr>
        <p:txBody>
          <a:bodyPr/>
          <a:lstStyle/>
          <a:p>
            <a:r>
              <a:rPr lang="nl-NL" sz="4000" smtClean="0">
                <a:solidFill>
                  <a:srgbClr val="000308"/>
                </a:solidFill>
              </a:rPr>
              <a:t>Optimaal onderwijs: instructie en leren 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675687" cy="4175125"/>
          </a:xfrm>
        </p:spPr>
        <p:txBody>
          <a:bodyPr/>
          <a:lstStyle/>
          <a:p>
            <a:pPr>
              <a:buFontTx/>
              <a:buNone/>
            </a:pPr>
            <a:r>
              <a:rPr lang="nl-NL" sz="3600" smtClean="0">
                <a:solidFill>
                  <a:srgbClr val="000308"/>
                </a:solidFill>
                <a:latin typeface="Arial" charset="0"/>
              </a:rPr>
              <a:t>School annex- instructiekenmerken:</a:t>
            </a:r>
          </a:p>
          <a:p>
            <a:pPr>
              <a:buFontTx/>
              <a:buAutoNum type="arabicPeriod"/>
            </a:pPr>
            <a:r>
              <a:rPr lang="nl-NL" sz="3000" smtClean="0">
                <a:solidFill>
                  <a:srgbClr val="000308"/>
                </a:solidFill>
                <a:latin typeface="Arial" charset="0"/>
              </a:rPr>
              <a:t>Diagnostiek / screening beginkenmerken</a:t>
            </a:r>
          </a:p>
          <a:p>
            <a:pPr>
              <a:buFontTx/>
              <a:buAutoNum type="arabicPeriod"/>
            </a:pPr>
            <a:r>
              <a:rPr lang="nl-NL" sz="3000" smtClean="0">
                <a:solidFill>
                  <a:srgbClr val="000308"/>
                </a:solidFill>
                <a:latin typeface="Arial" charset="0"/>
              </a:rPr>
              <a:t>Continuïteit leerstofopbouw (criterium, norm)</a:t>
            </a:r>
          </a:p>
          <a:p>
            <a:pPr>
              <a:buFontTx/>
              <a:buAutoNum type="arabicPeriod"/>
            </a:pPr>
            <a:r>
              <a:rPr lang="nl-NL" sz="3000" smtClean="0">
                <a:solidFill>
                  <a:srgbClr val="000308"/>
                </a:solidFill>
                <a:latin typeface="Arial" charset="0"/>
              </a:rPr>
              <a:t>Zelfstandig(er) subgroepen / HBers veel meer</a:t>
            </a:r>
          </a:p>
          <a:p>
            <a:pPr>
              <a:buFontTx/>
              <a:buAutoNum type="arabicPeriod"/>
            </a:pPr>
            <a:r>
              <a:rPr lang="nl-NL" sz="3000" smtClean="0">
                <a:solidFill>
                  <a:srgbClr val="000308"/>
                </a:solidFill>
                <a:latin typeface="Arial" charset="0"/>
              </a:rPr>
              <a:t>Evaluatie vorderingen (indiv. criterium, norm) </a:t>
            </a:r>
          </a:p>
          <a:p>
            <a:pPr>
              <a:buFontTx/>
              <a:buAutoNum type="arabicPeriod"/>
            </a:pPr>
            <a:endParaRPr lang="nl-NL" sz="3000" smtClean="0">
              <a:solidFill>
                <a:srgbClr val="000308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nl-NL" sz="3600" smtClean="0">
                <a:solidFill>
                  <a:srgbClr val="000308"/>
                </a:solidFill>
                <a:latin typeface="Arial" charset="0"/>
              </a:rPr>
              <a:t>Leerlingkenmerken: </a:t>
            </a:r>
          </a:p>
          <a:p>
            <a:pPr>
              <a:buFontTx/>
              <a:buNone/>
            </a:pPr>
            <a:r>
              <a:rPr lang="nl-NL" sz="2800" smtClean="0">
                <a:solidFill>
                  <a:srgbClr val="000308"/>
                </a:solidFill>
                <a:latin typeface="Arial" charset="0"/>
              </a:rPr>
              <a:t>cognitief, sociaal, emotioneel, gedrag</a:t>
            </a:r>
            <a:endParaRPr lang="nl-NL" sz="2800" smtClean="0">
              <a:latin typeface="Arial" charset="0"/>
            </a:endParaRPr>
          </a:p>
        </p:txBody>
      </p:sp>
      <p:sp>
        <p:nvSpPr>
          <p:cNvPr id="2662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59113" y="6248400"/>
            <a:ext cx="3097212" cy="457200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916238" y="6248400"/>
            <a:ext cx="3103562" cy="457200"/>
          </a:xfrm>
          <a:noFill/>
        </p:spPr>
        <p:txBody>
          <a:bodyPr/>
          <a:lstStyle/>
          <a:p>
            <a:pPr defTabSz="762000"/>
            <a:r>
              <a:rPr lang="nl-NL"/>
              <a:t>© Prof. dr. T. Mooij RU-Nijmegen ITS / OUNL-Heerlen Celstec, 3 juli 2012</a:t>
            </a:r>
            <a:endParaRPr lang="en-GB"/>
          </a:p>
        </p:txBody>
      </p:sp>
      <p:pic>
        <p:nvPicPr>
          <p:cNvPr id="27650" name="Picture 2" descr="Imag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714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762000"/>
            <a:r>
              <a:rPr lang="en-US" sz="4000"/>
              <a:t>Screenen beginkenmerken elke leerling</a:t>
            </a:r>
            <a:endParaRPr lang="nl-NL" sz="40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113" y="776288"/>
            <a:ext cx="6335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Peuterspeelzaal, ouders, leerkracht groep 1 </a:t>
            </a:r>
            <a:endParaRPr lang="nl-NL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ton mooij\Projecten\Uitvoering\34000782 Excellentie kwadraat\2012\20120308 PCBO\20120306 Apeldoorn drie scholen\Passe Partout Montessori\PICT0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987675" y="6248400"/>
            <a:ext cx="3168650" cy="457200"/>
          </a:xfrm>
          <a:noFill/>
        </p:spPr>
        <p:txBody>
          <a:bodyPr/>
          <a:lstStyle/>
          <a:p>
            <a:r>
              <a:rPr lang="nl-NL"/>
              <a:t>© Prof. dr. T. Mooij RU-Nijmegen ITS / OUNL-Heerlen Celstec, 3 juli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059113" y="6248400"/>
            <a:ext cx="3168650" cy="457200"/>
          </a:xfrm>
          <a:noFill/>
        </p:spPr>
        <p:txBody>
          <a:bodyPr/>
          <a:lstStyle/>
          <a:p>
            <a:pPr defTabSz="762000"/>
            <a:r>
              <a:rPr lang="nl-NL"/>
              <a:t>© Prof. dr. T. Mooij RU-Nijmegen ITS / OUNL-Heerlen Celstec, 3 juli 2012</a:t>
            </a:r>
            <a:endParaRPr lang="en-GB"/>
          </a:p>
        </p:txBody>
      </p:sp>
      <p:pic>
        <p:nvPicPr>
          <p:cNvPr id="29698" name="Picture 2" descr="talentzichthalllngrk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43213" y="6248400"/>
            <a:ext cx="3168650" cy="457200"/>
          </a:xfrm>
          <a:noFill/>
        </p:spPr>
        <p:txBody>
          <a:bodyPr/>
          <a:lstStyle/>
          <a:p>
            <a:pPr defTabSz="762000"/>
            <a:r>
              <a:rPr lang="nl-NL"/>
              <a:t>© Prof. dr. T. Mooij RU-Nijmegen ITS / OUNL-Heerlen Celstec, 3 juli 2012</a:t>
            </a:r>
            <a:endParaRPr lang="en-GB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223962"/>
          </a:xfrm>
        </p:spPr>
        <p:txBody>
          <a:bodyPr/>
          <a:lstStyle/>
          <a:p>
            <a:r>
              <a:rPr lang="en-GB" sz="4000" smtClean="0">
                <a:solidFill>
                  <a:schemeClr val="tx1"/>
                </a:solidFill>
              </a:rPr>
              <a:t>School, leerling, ouders, professional</a:t>
            </a:r>
            <a:endParaRPr lang="nl-NL" sz="4000" smtClean="0">
              <a:solidFill>
                <a:schemeClr val="tx1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8713788" cy="345598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dirty="0" err="1" smtClean="0">
                <a:latin typeface="+mj-lt"/>
              </a:rPr>
              <a:t>Kansen</a:t>
            </a:r>
            <a:r>
              <a:rPr lang="en-GB" dirty="0" smtClean="0">
                <a:latin typeface="+mj-lt"/>
              </a:rPr>
              <a:t> in </a:t>
            </a:r>
            <a:r>
              <a:rPr lang="en-GB" dirty="0" err="1" smtClean="0">
                <a:latin typeface="+mj-lt"/>
              </a:rPr>
              <a:t>praktijk</a:t>
            </a:r>
            <a:r>
              <a:rPr lang="en-GB" dirty="0" smtClean="0">
                <a:latin typeface="+mj-lt"/>
              </a:rPr>
              <a:t>:</a:t>
            </a:r>
            <a:r>
              <a:rPr lang="en-GB" sz="2800" dirty="0" smtClean="0">
                <a:latin typeface="+mj-lt"/>
              </a:rPr>
              <a:t/>
            </a:r>
            <a:br>
              <a:rPr lang="en-GB" sz="2800" dirty="0" smtClean="0">
                <a:latin typeface="+mj-lt"/>
              </a:rPr>
            </a:br>
            <a:r>
              <a:rPr lang="en-GB" sz="2800" dirty="0" smtClean="0">
                <a:latin typeface="+mj-lt"/>
              </a:rPr>
              <a:t>- </a:t>
            </a:r>
            <a:r>
              <a:rPr lang="en-GB" sz="2800" dirty="0" err="1" smtClean="0">
                <a:latin typeface="+mj-lt"/>
              </a:rPr>
              <a:t>gerichtheid</a:t>
            </a:r>
            <a:r>
              <a:rPr lang="en-GB" sz="2800" dirty="0" smtClean="0">
                <a:latin typeface="+mj-lt"/>
              </a:rPr>
              <a:t> elk kind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2800" dirty="0" smtClean="0">
                <a:latin typeface="+mj-lt"/>
              </a:rPr>
              <a:t>	- </a:t>
            </a:r>
            <a:r>
              <a:rPr lang="en-GB" sz="2800" dirty="0" err="1" smtClean="0">
                <a:latin typeface="+mj-lt"/>
              </a:rPr>
              <a:t>consequente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stimulering</a:t>
            </a:r>
            <a:r>
              <a:rPr lang="en-GB" sz="2800" dirty="0" smtClean="0"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2800" dirty="0" smtClean="0">
                <a:latin typeface="+mj-lt"/>
              </a:rPr>
              <a:t>	- </a:t>
            </a:r>
            <a:r>
              <a:rPr lang="en-GB" sz="2800" dirty="0" err="1" smtClean="0">
                <a:latin typeface="+mj-lt"/>
              </a:rPr>
              <a:t>eenduidige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inhoudelijk-diagnostische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systematiek</a:t>
            </a:r>
            <a:r>
              <a:rPr lang="en-GB" sz="2800" dirty="0" smtClean="0"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2800" dirty="0" smtClean="0">
                <a:latin typeface="+mj-lt"/>
              </a:rPr>
              <a:t>	-</a:t>
            </a:r>
            <a:r>
              <a:rPr lang="nl-NL" sz="2800" dirty="0" smtClean="0">
                <a:latin typeface="+mj-lt"/>
              </a:rPr>
              <a:t> ruggengraat en handelingsplannen / HB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l-NL" sz="2800" dirty="0" smtClean="0">
                <a:latin typeface="+mj-lt"/>
              </a:rPr>
              <a:t>	- leerwinsten verzilveren!!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l-NL" sz="2800" dirty="0" smtClean="0">
                <a:latin typeface="+mj-lt"/>
              </a:rPr>
              <a:t>	- ICT</a:t>
            </a:r>
            <a:endParaRPr lang="en-GB" sz="2800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GB" sz="28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sz="2800" dirty="0" smtClean="0"/>
              <a:t>	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400" dirty="0" smtClean="0"/>
              <a:t>	</a:t>
            </a:r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r>
              <a:rPr lang="nl-NL" sz="4000" smtClean="0">
                <a:solidFill>
                  <a:srgbClr val="000308"/>
                </a:solidFill>
              </a:rPr>
              <a:t>Praktijk Onderwijs Bewijs</a:t>
            </a:r>
            <a:endParaRPr lang="en-GB" sz="2800" smtClean="0">
              <a:solidFill>
                <a:srgbClr val="000308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2060575"/>
            <a:ext cx="8964612" cy="4065588"/>
          </a:xfrm>
        </p:spPr>
        <p:txBody>
          <a:bodyPr/>
          <a:lstStyle/>
          <a:p>
            <a:pPr marL="803275" lvl="2" indent="-263525">
              <a:defRPr/>
            </a:pPr>
            <a:r>
              <a:rPr lang="nl-NL" sz="2600" dirty="0" smtClean="0">
                <a:solidFill>
                  <a:srgbClr val="000308"/>
                </a:solidFill>
                <a:latin typeface="+mj-lt"/>
              </a:rPr>
              <a:t>Leerpsychologisch, diagnostisch, didactisch en organisatorisch verheldering</a:t>
            </a:r>
          </a:p>
          <a:p>
            <a:pPr marL="803275" lvl="2" indent="-263525">
              <a:defRPr/>
            </a:pPr>
            <a:r>
              <a:rPr lang="nl-NL" sz="2600" dirty="0" smtClean="0">
                <a:solidFill>
                  <a:srgbClr val="000308"/>
                </a:solidFill>
                <a:latin typeface="+mj-lt"/>
              </a:rPr>
              <a:t>Vergroting samenwerking ouders - school</a:t>
            </a:r>
          </a:p>
          <a:p>
            <a:pPr marL="803275" lvl="2" indent="-263525">
              <a:defRPr/>
            </a:pPr>
            <a:r>
              <a:rPr lang="nl-NL" sz="2600" dirty="0" smtClean="0">
                <a:solidFill>
                  <a:srgbClr val="000308"/>
                </a:solidFill>
                <a:latin typeface="+mj-lt"/>
              </a:rPr>
              <a:t>Schoolteam leert via leerlingen, begin groep 1</a:t>
            </a:r>
          </a:p>
          <a:p>
            <a:pPr marL="803275" lvl="2" indent="-263525">
              <a:defRPr/>
            </a:pPr>
            <a:r>
              <a:rPr lang="nl-NL" sz="2600" dirty="0" smtClean="0">
                <a:solidFill>
                  <a:srgbClr val="000308"/>
                </a:solidFill>
                <a:latin typeface="+mj-lt"/>
              </a:rPr>
              <a:t>Leeftijd =//= groepsniveau (eenvoudiger organisatie)</a:t>
            </a:r>
          </a:p>
          <a:p>
            <a:pPr marL="803275" lvl="2" indent="-263525">
              <a:defRPr/>
            </a:pPr>
            <a:r>
              <a:rPr lang="nl-NL" sz="2600" dirty="0" smtClean="0">
                <a:solidFill>
                  <a:srgbClr val="000308"/>
                </a:solidFill>
                <a:latin typeface="+mj-lt"/>
              </a:rPr>
              <a:t>Differentiatie instructie over groepen </a:t>
            </a:r>
          </a:p>
          <a:p>
            <a:pPr marL="803275" lvl="2" indent="-263525">
              <a:defRPr/>
            </a:pPr>
            <a:r>
              <a:rPr lang="nl-NL" sz="2600" dirty="0" smtClean="0">
                <a:solidFill>
                  <a:srgbClr val="000308"/>
                </a:solidFill>
                <a:latin typeface="+mj-lt"/>
              </a:rPr>
              <a:t>Gevaar: </a:t>
            </a:r>
            <a:r>
              <a:rPr lang="nl-NL" sz="2600" dirty="0" err="1" smtClean="0">
                <a:solidFill>
                  <a:srgbClr val="000308"/>
                </a:solidFill>
                <a:latin typeface="+mj-lt"/>
              </a:rPr>
              <a:t>Cito-LVS</a:t>
            </a:r>
            <a:r>
              <a:rPr lang="nl-NL" sz="2600" dirty="0" smtClean="0">
                <a:solidFill>
                  <a:srgbClr val="000308"/>
                </a:solidFill>
                <a:latin typeface="+mj-lt"/>
              </a:rPr>
              <a:t> leerstofjaarklassen = lang(er) vast leerlingen = belang school i.t.t. belang leerling</a:t>
            </a:r>
          </a:p>
          <a:p>
            <a:pPr lvl="2">
              <a:defRPr/>
            </a:pPr>
            <a:endParaRPr lang="nl-NL" sz="2200" dirty="0" smtClean="0">
              <a:solidFill>
                <a:srgbClr val="000308"/>
              </a:solidFill>
              <a:latin typeface="+mj-lt"/>
            </a:endParaRPr>
          </a:p>
        </p:txBody>
      </p:sp>
      <p:sp>
        <p:nvSpPr>
          <p:cNvPr id="31747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916238" y="6248400"/>
            <a:ext cx="3168650" cy="457200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584325"/>
          </a:xfrm>
        </p:spPr>
        <p:txBody>
          <a:bodyPr/>
          <a:lstStyle/>
          <a:p>
            <a:r>
              <a:rPr lang="nl-NL" sz="4000" smtClean="0">
                <a:solidFill>
                  <a:srgbClr val="000308"/>
                </a:solidFill>
              </a:rPr>
              <a:t>Optimaal onderwijs: s</a:t>
            </a:r>
            <a:r>
              <a:rPr lang="nl-NL" smtClean="0">
                <a:solidFill>
                  <a:srgbClr val="000308"/>
                </a:solidFill>
              </a:rPr>
              <a:t>choolbestuur</a:t>
            </a:r>
            <a:endParaRPr lang="en-GB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1844675"/>
            <a:ext cx="8893175" cy="4281488"/>
          </a:xfrm>
        </p:spPr>
        <p:txBody>
          <a:bodyPr/>
          <a:lstStyle/>
          <a:p>
            <a:pPr>
              <a:buFontTx/>
              <a:buNone/>
            </a:pPr>
            <a:endParaRPr lang="nl-NL" sz="3000" smtClean="0">
              <a:solidFill>
                <a:srgbClr val="000308"/>
              </a:solidFill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nl-NL" sz="3000" smtClean="0">
                <a:solidFill>
                  <a:srgbClr val="000308"/>
                </a:solidFill>
                <a:latin typeface="Arial" charset="0"/>
              </a:rPr>
              <a:t>Beneden - boven én boven – beneden</a:t>
            </a:r>
          </a:p>
          <a:p>
            <a:pPr>
              <a:buFontTx/>
              <a:buAutoNum type="arabicPeriod"/>
            </a:pPr>
            <a:r>
              <a:rPr lang="nl-NL" sz="3000" smtClean="0">
                <a:solidFill>
                  <a:srgbClr val="000308"/>
                </a:solidFill>
                <a:latin typeface="Arial" charset="0"/>
              </a:rPr>
              <a:t>Optimale = maximale leerresultaten:</a:t>
            </a:r>
          </a:p>
          <a:p>
            <a:pPr lvl="1"/>
            <a:r>
              <a:rPr lang="nl-NL" smtClean="0">
                <a:solidFill>
                  <a:srgbClr val="000308"/>
                </a:solidFill>
                <a:latin typeface="Arial" charset="0"/>
              </a:rPr>
              <a:t>Informatie leerpsychologie / diagnostiek handleid.</a:t>
            </a:r>
          </a:p>
          <a:p>
            <a:pPr lvl="1"/>
            <a:r>
              <a:rPr lang="nl-NL" smtClean="0">
                <a:solidFill>
                  <a:srgbClr val="000308"/>
                </a:solidFill>
                <a:latin typeface="Arial" charset="0"/>
              </a:rPr>
              <a:t>Training leerkrachten, interne begel., directie </a:t>
            </a:r>
          </a:p>
          <a:p>
            <a:pPr lvl="1"/>
            <a:r>
              <a:rPr lang="nl-NL" smtClean="0">
                <a:solidFill>
                  <a:srgbClr val="000308"/>
                </a:solidFill>
                <a:latin typeface="Arial" charset="0"/>
              </a:rPr>
              <a:t>Assistentie bij veranderingen per school</a:t>
            </a:r>
          </a:p>
          <a:p>
            <a:pPr lvl="1"/>
            <a:r>
              <a:rPr lang="nl-NL" smtClean="0">
                <a:solidFill>
                  <a:srgbClr val="000308"/>
                </a:solidFill>
                <a:latin typeface="Arial" charset="0"/>
              </a:rPr>
              <a:t>Enkele pilotscholen </a:t>
            </a:r>
            <a:endParaRPr lang="en-GB" smtClean="0">
              <a:solidFill>
                <a:srgbClr val="000308"/>
              </a:solidFill>
              <a:latin typeface="Arial" charset="0"/>
            </a:endParaRPr>
          </a:p>
        </p:txBody>
      </p:sp>
      <p:sp>
        <p:nvSpPr>
          <p:cNvPr id="32771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59113" y="6237288"/>
            <a:ext cx="3168650" cy="620712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r>
              <a:rPr lang="nl-NL" smtClean="0">
                <a:solidFill>
                  <a:srgbClr val="000308"/>
                </a:solidFill>
              </a:rPr>
              <a:t>Vragen en discussie</a:t>
            </a:r>
            <a:r>
              <a:rPr lang="nl-NL" smtClean="0"/>
              <a:t>??</a:t>
            </a:r>
            <a:endParaRPr lang="en-GB" smtClean="0"/>
          </a:p>
        </p:txBody>
      </p:sp>
      <p:sp>
        <p:nvSpPr>
          <p:cNvPr id="3379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987675" y="6248400"/>
            <a:ext cx="3168650" cy="457200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719138"/>
          </a:xfrm>
        </p:spPr>
        <p:txBody>
          <a:bodyPr/>
          <a:lstStyle/>
          <a:p>
            <a:r>
              <a:rPr lang="en-US" sz="4000" smtClean="0">
                <a:solidFill>
                  <a:srgbClr val="000308"/>
                </a:solidFill>
              </a:rPr>
              <a:t>Overzicht</a:t>
            </a:r>
            <a:endParaRPr lang="nl-NL" sz="4000" smtClean="0">
              <a:solidFill>
                <a:srgbClr val="000308"/>
              </a:solidFill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65400"/>
            <a:ext cx="8172450" cy="3560763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n-GB" sz="3600" dirty="0" err="1" smtClean="0">
                <a:solidFill>
                  <a:srgbClr val="000308"/>
                </a:solidFill>
                <a:latin typeface="+mj-lt"/>
                <a:ea typeface="MS Mincho" pitchFamily="49" charset="-128"/>
              </a:rPr>
              <a:t>Begrip</a:t>
            </a:r>
            <a:endParaRPr lang="en-GB" sz="3600" dirty="0" smtClean="0">
              <a:solidFill>
                <a:srgbClr val="000308"/>
              </a:solidFill>
              <a:latin typeface="+mj-lt"/>
              <a:ea typeface="MS Mincho" pitchFamily="49" charset="-128"/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n-GB" sz="3600" dirty="0" err="1" smtClean="0">
                <a:solidFill>
                  <a:srgbClr val="000308"/>
                </a:solidFill>
                <a:latin typeface="+mj-lt"/>
                <a:ea typeface="MS Mincho" pitchFamily="49" charset="-128"/>
              </a:rPr>
              <a:t>Bepaling</a:t>
            </a:r>
            <a:endParaRPr lang="en-GB" sz="3600" dirty="0" smtClean="0">
              <a:solidFill>
                <a:srgbClr val="000308"/>
              </a:solidFill>
              <a:latin typeface="+mj-lt"/>
              <a:ea typeface="MS Mincho" pitchFamily="49" charset="-128"/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n-GB" sz="3600" dirty="0" err="1" smtClean="0">
                <a:solidFill>
                  <a:srgbClr val="000308"/>
                </a:solidFill>
                <a:latin typeface="+mj-lt"/>
                <a:ea typeface="MS Mincho" pitchFamily="49" charset="-128"/>
              </a:rPr>
              <a:t>Begeleiding</a:t>
            </a:r>
            <a:endParaRPr lang="en-GB" sz="3600" dirty="0" smtClean="0">
              <a:solidFill>
                <a:srgbClr val="000308"/>
              </a:solidFill>
              <a:latin typeface="+mj-lt"/>
              <a:ea typeface="MS Mincho" pitchFamily="49" charset="-128"/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n-GB" sz="3600" dirty="0" err="1" smtClean="0">
                <a:solidFill>
                  <a:srgbClr val="000308"/>
                </a:solidFill>
                <a:latin typeface="+mj-lt"/>
                <a:ea typeface="MS Mincho" pitchFamily="49" charset="-128"/>
              </a:rPr>
              <a:t>Beleid</a:t>
            </a:r>
            <a:endParaRPr lang="en-US" sz="3600" dirty="0" smtClean="0">
              <a:solidFill>
                <a:srgbClr val="000308"/>
              </a:solidFill>
              <a:latin typeface="+mj-lt"/>
            </a:endParaRPr>
          </a:p>
          <a:p>
            <a:pPr marL="609600" indent="-609600">
              <a:buFontTx/>
              <a:buAutoNum type="arabicPeriod"/>
              <a:defRPr/>
            </a:pPr>
            <a:endParaRPr lang="nl-NL" sz="2800" dirty="0"/>
          </a:p>
        </p:txBody>
      </p:sp>
      <p:sp>
        <p:nvSpPr>
          <p:cNvPr id="1843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3176588" cy="539750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450"/>
            <a:ext cx="8229600" cy="1258888"/>
          </a:xfrm>
        </p:spPr>
        <p:txBody>
          <a:bodyPr/>
          <a:lstStyle/>
          <a:p>
            <a:r>
              <a:rPr lang="nl-NL" sz="4000" smtClean="0">
                <a:solidFill>
                  <a:srgbClr val="000308"/>
                </a:solidFill>
              </a:rPr>
              <a:t>Begrip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60575"/>
            <a:ext cx="8424863" cy="40655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Jong hoogbegaafd kind</a:t>
            </a:r>
          </a:p>
          <a:p>
            <a:pPr>
              <a:lnSpc>
                <a:spcPct val="80000"/>
              </a:lnSpc>
              <a:defRPr/>
            </a:pP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Weetgierig, informatie zelfstandig</a:t>
            </a:r>
          </a:p>
          <a:p>
            <a:pPr>
              <a:lnSpc>
                <a:spcPct val="80000"/>
              </a:lnSpc>
              <a:defRPr/>
            </a:pP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Taal / rekenontwikkeling</a:t>
            </a:r>
            <a:endParaRPr lang="nl-NL" sz="2800" dirty="0">
              <a:solidFill>
                <a:srgbClr val="000308"/>
              </a:solidFill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nl-NL" sz="2800" dirty="0">
                <a:solidFill>
                  <a:srgbClr val="000308"/>
                </a:solidFill>
                <a:latin typeface="+mj-lt"/>
              </a:rPr>
              <a:t>Sociale </a:t>
            </a: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dynamiek</a:t>
            </a:r>
            <a:endParaRPr lang="nl-NL" sz="2800" dirty="0">
              <a:solidFill>
                <a:srgbClr val="000308"/>
              </a:solidFill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nl-NL" sz="2800" dirty="0">
                <a:solidFill>
                  <a:srgbClr val="000308"/>
                </a:solidFill>
                <a:latin typeface="+mj-lt"/>
              </a:rPr>
              <a:t>(</a:t>
            </a:r>
            <a:r>
              <a:rPr lang="nl-NL" sz="2800" dirty="0" err="1" smtClean="0">
                <a:solidFill>
                  <a:srgbClr val="000308"/>
                </a:solidFill>
                <a:latin typeface="+mj-lt"/>
              </a:rPr>
              <a:t>Senso</a:t>
            </a: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)motoriek, schrijven, atletiek</a:t>
            </a:r>
            <a:endParaRPr lang="nl-NL" sz="2800" dirty="0">
              <a:solidFill>
                <a:srgbClr val="000308"/>
              </a:solidFill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err="1">
                <a:solidFill>
                  <a:srgbClr val="000308"/>
                </a:solidFill>
                <a:latin typeface="+mj-lt"/>
              </a:rPr>
              <a:t>Techniek</a:t>
            </a:r>
            <a:r>
              <a:rPr lang="en-US" sz="2800" dirty="0">
                <a:solidFill>
                  <a:srgbClr val="000308"/>
                </a:solidFill>
                <a:latin typeface="+mj-lt"/>
              </a:rPr>
              <a:t>, </a:t>
            </a:r>
            <a:r>
              <a:rPr lang="en-US" sz="2800" dirty="0" smtClean="0">
                <a:solidFill>
                  <a:srgbClr val="000308"/>
                </a:solidFill>
                <a:latin typeface="+mj-lt"/>
              </a:rPr>
              <a:t>e</a:t>
            </a:r>
            <a:r>
              <a:rPr lang="nl-NL" sz="2800" dirty="0" err="1" smtClean="0">
                <a:solidFill>
                  <a:srgbClr val="000308"/>
                </a:solidFill>
                <a:latin typeface="+mj-lt"/>
              </a:rPr>
              <a:t>xpressie</a:t>
            </a:r>
            <a:r>
              <a:rPr lang="nl-NL" sz="2800" dirty="0">
                <a:solidFill>
                  <a:srgbClr val="000308"/>
                </a:solidFill>
                <a:latin typeface="+mj-lt"/>
              </a:rPr>
              <a:t>, muziek</a:t>
            </a:r>
          </a:p>
          <a:p>
            <a:pPr>
              <a:lnSpc>
                <a:spcPct val="80000"/>
              </a:lnSpc>
              <a:defRPr/>
            </a:pP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Niet-alledaags </a:t>
            </a:r>
            <a:endParaRPr lang="nl-NL" sz="2800" dirty="0">
              <a:solidFill>
                <a:srgbClr val="000308"/>
              </a:solidFill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err="1">
                <a:solidFill>
                  <a:srgbClr val="000308"/>
                </a:solidFill>
                <a:latin typeface="+mj-lt"/>
              </a:rPr>
              <a:t>Tenminste</a:t>
            </a:r>
            <a:r>
              <a:rPr lang="en-US" sz="2800" dirty="0">
                <a:solidFill>
                  <a:srgbClr val="000308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308"/>
                </a:solidFill>
                <a:latin typeface="+mj-lt"/>
              </a:rPr>
              <a:t>één</a:t>
            </a:r>
            <a:r>
              <a:rPr lang="en-US" sz="2800" dirty="0">
                <a:solidFill>
                  <a:srgbClr val="000308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308"/>
                </a:solidFill>
                <a:latin typeface="+mj-lt"/>
              </a:rPr>
              <a:t>gebied</a:t>
            </a:r>
            <a:r>
              <a:rPr lang="en-US" sz="2800" dirty="0" smtClean="0">
                <a:solidFill>
                  <a:srgbClr val="000308"/>
                </a:solidFill>
                <a:latin typeface="+mj-lt"/>
              </a:rPr>
              <a:t>; (</a:t>
            </a:r>
            <a:r>
              <a:rPr lang="en-US" sz="2800" dirty="0" err="1" smtClean="0">
                <a:solidFill>
                  <a:srgbClr val="000308"/>
                </a:solidFill>
                <a:latin typeface="+mj-lt"/>
              </a:rPr>
              <a:t>dis</a:t>
            </a:r>
            <a:r>
              <a:rPr lang="en-US" sz="2800" dirty="0" smtClean="0">
                <a:solidFill>
                  <a:srgbClr val="000308"/>
                </a:solidFill>
                <a:latin typeface="+mj-lt"/>
              </a:rPr>
              <a:t>)</a:t>
            </a:r>
            <a:r>
              <a:rPr lang="en-US" sz="2800" dirty="0" err="1" smtClean="0">
                <a:solidFill>
                  <a:srgbClr val="000308"/>
                </a:solidFill>
                <a:latin typeface="+mj-lt"/>
              </a:rPr>
              <a:t>harmonisch</a:t>
            </a:r>
            <a:r>
              <a:rPr lang="en-US" sz="2800" dirty="0" smtClean="0">
                <a:solidFill>
                  <a:srgbClr val="000308"/>
                </a:solidFill>
                <a:latin typeface="+mj-lt"/>
              </a:rPr>
              <a:t>? </a:t>
            </a:r>
            <a:endParaRPr lang="en-US" sz="2800" dirty="0">
              <a:solidFill>
                <a:srgbClr val="000308"/>
              </a:solidFill>
              <a:latin typeface="+mj-lt"/>
            </a:endParaRPr>
          </a:p>
        </p:txBody>
      </p:sp>
      <p:sp>
        <p:nvSpPr>
          <p:cNvPr id="1945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59113" y="6248400"/>
            <a:ext cx="3168650" cy="457200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smtClean="0">
                <a:solidFill>
                  <a:srgbClr val="000308"/>
                </a:solidFill>
              </a:rPr>
              <a:t>Bepaling cognitief hoogbegaafd</a:t>
            </a:r>
            <a:endParaRPr lang="nl-NL" sz="3200" smtClean="0">
              <a:solidFill>
                <a:srgbClr val="000308"/>
              </a:solidFill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9138"/>
            <a:ext cx="8642350" cy="4137025"/>
          </a:xfrm>
        </p:spPr>
        <p:txBody>
          <a:bodyPr/>
          <a:lstStyle/>
          <a:p>
            <a:pPr marL="539750" lvl="1" indent="-457200"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Informatie sneller, hoger, eigen structurering</a:t>
            </a:r>
          </a:p>
          <a:p>
            <a:pPr marL="539750" lvl="1" indent="-457200"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2% - 10% (test, toets, prestatie)</a:t>
            </a:r>
          </a:p>
          <a:p>
            <a:pPr marL="539750" lvl="1" indent="-457200"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Aangeboren (‘</a:t>
            </a:r>
            <a:r>
              <a:rPr lang="nl-NL" dirty="0" err="1" smtClean="0">
                <a:solidFill>
                  <a:srgbClr val="000308"/>
                </a:solidFill>
                <a:latin typeface="+mj-lt"/>
              </a:rPr>
              <a:t>gifted</a:t>
            </a:r>
            <a:r>
              <a:rPr lang="nl-NL" dirty="0" smtClean="0">
                <a:solidFill>
                  <a:srgbClr val="000308"/>
                </a:solidFill>
                <a:latin typeface="+mj-lt"/>
              </a:rPr>
              <a:t>’) of aangeleerd (‘talent’)</a:t>
            </a:r>
          </a:p>
          <a:p>
            <a:pPr marL="539750" lvl="1" indent="-457200"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Wisselwerking</a:t>
            </a:r>
          </a:p>
          <a:p>
            <a:pPr marL="539750" lvl="1" indent="-457200"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Thuis: kleinschalig, steun zelf</a:t>
            </a:r>
          </a:p>
          <a:p>
            <a:pPr marL="539750" lvl="1" indent="-457200"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School: spelen, taal, rekenen, leerstrategie?</a:t>
            </a:r>
          </a:p>
          <a:p>
            <a:pPr marL="539750" lvl="1" indent="-457200"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Diagnostiek in speel- en leerprocessen</a:t>
            </a:r>
          </a:p>
          <a:p>
            <a:pPr marL="1009650" lvl="1" indent="-609600">
              <a:buFontTx/>
              <a:buAutoNum type="arabicPeriod"/>
              <a:defRPr/>
            </a:pPr>
            <a:endParaRPr lang="nl-NL" sz="2400" dirty="0" smtClean="0">
              <a:solidFill>
                <a:srgbClr val="000308"/>
              </a:solidFill>
              <a:latin typeface="+mj-lt"/>
            </a:endParaRPr>
          </a:p>
          <a:p>
            <a:pPr marL="1009650" lvl="1" indent="-609600">
              <a:buFontTx/>
              <a:buAutoNum type="arabicPeriod"/>
              <a:defRPr/>
            </a:pPr>
            <a:endParaRPr lang="nl-NL" sz="2400" dirty="0" smtClean="0">
              <a:solidFill>
                <a:srgbClr val="000308"/>
              </a:solidFill>
              <a:latin typeface="+mj-lt"/>
            </a:endParaRPr>
          </a:p>
          <a:p>
            <a:pPr marL="1009650" lvl="1" indent="-609600">
              <a:buFontTx/>
              <a:buAutoNum type="arabicPeriod"/>
              <a:defRPr/>
            </a:pPr>
            <a:endParaRPr lang="nl-NL" sz="2400" dirty="0"/>
          </a:p>
        </p:txBody>
      </p:sp>
      <p:sp>
        <p:nvSpPr>
          <p:cNvPr id="20483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87675" y="6248400"/>
            <a:ext cx="3168650" cy="457200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989887" cy="1700213"/>
          </a:xfrm>
        </p:spPr>
        <p:txBody>
          <a:bodyPr/>
          <a:lstStyle/>
          <a:p>
            <a:r>
              <a:rPr lang="en-US" sz="4000" smtClean="0">
                <a:solidFill>
                  <a:srgbClr val="000308"/>
                </a:solidFill>
              </a:rPr>
              <a:t>Onderzoek vierjarigen </a:t>
            </a:r>
            <a:r>
              <a:rPr lang="en-US" sz="3600" smtClean="0">
                <a:solidFill>
                  <a:srgbClr val="000308"/>
                </a:solidFill>
              </a:rPr>
              <a:t/>
            </a:r>
            <a:br>
              <a:rPr lang="en-US" sz="3600" smtClean="0">
                <a:solidFill>
                  <a:srgbClr val="000308"/>
                </a:solidFill>
              </a:rPr>
            </a:br>
            <a:r>
              <a:rPr lang="en-US" sz="2800" smtClean="0">
                <a:solidFill>
                  <a:srgbClr val="000308"/>
                </a:solidFill>
              </a:rPr>
              <a:t>(Mooij &amp; Smeets, 1997)</a:t>
            </a:r>
            <a:endParaRPr lang="nl-NL" sz="2800" b="1" smtClean="0">
              <a:solidFill>
                <a:srgbClr val="000308"/>
              </a:solidFill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92275" y="4868863"/>
            <a:ext cx="2808288" cy="14509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Achterstand</a:t>
            </a:r>
            <a:endParaRPr lang="nl-NL" dirty="0">
              <a:solidFill>
                <a:srgbClr val="000308"/>
              </a:solidFill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nl-NL" dirty="0"/>
          </a:p>
        </p:txBody>
      </p:sp>
      <p:sp>
        <p:nvSpPr>
          <p:cNvPr id="311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48263" y="4868863"/>
            <a:ext cx="3744912" cy="12271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Voorsprong</a:t>
            </a:r>
            <a:endParaRPr lang="nl-NL" dirty="0">
              <a:solidFill>
                <a:srgbClr val="000308"/>
              </a:solidFill>
              <a:latin typeface="+mj-lt"/>
            </a:endParaRPr>
          </a:p>
        </p:txBody>
      </p:sp>
      <p:sp>
        <p:nvSpPr>
          <p:cNvPr id="21508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87675" y="6248400"/>
            <a:ext cx="3168650" cy="457200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763713" y="1700213"/>
            <a:ext cx="5284787" cy="2881312"/>
            <a:chOff x="1440" y="1632"/>
            <a:chExt cx="2832" cy="1536"/>
          </a:xfrm>
        </p:grpSpPr>
        <p:sp>
          <p:nvSpPr>
            <p:cNvPr id="21510" name="Freeform 6"/>
            <p:cNvSpPr>
              <a:spLocks/>
            </p:cNvSpPr>
            <p:nvPr/>
          </p:nvSpPr>
          <p:spPr bwMode="auto">
            <a:xfrm>
              <a:off x="1968" y="1776"/>
              <a:ext cx="1776" cy="1392"/>
            </a:xfrm>
            <a:custGeom>
              <a:avLst/>
              <a:gdLst>
                <a:gd name="T0" fmla="*/ 0 w 1776"/>
                <a:gd name="T1" fmla="*/ 1392 h 1392"/>
                <a:gd name="T2" fmla="*/ 192 w 1776"/>
                <a:gd name="T3" fmla="*/ 1200 h 1392"/>
                <a:gd name="T4" fmla="*/ 576 w 1776"/>
                <a:gd name="T5" fmla="*/ 240 h 1392"/>
                <a:gd name="T6" fmla="*/ 912 w 1776"/>
                <a:gd name="T7" fmla="*/ 0 h 1392"/>
                <a:gd name="T8" fmla="*/ 1200 w 1776"/>
                <a:gd name="T9" fmla="*/ 240 h 1392"/>
                <a:gd name="T10" fmla="*/ 1632 w 1776"/>
                <a:gd name="T11" fmla="*/ 1200 h 1392"/>
                <a:gd name="T12" fmla="*/ 1776 w 1776"/>
                <a:gd name="T13" fmla="*/ 1392 h 1392"/>
                <a:gd name="T14" fmla="*/ 0 w 1776"/>
                <a:gd name="T15" fmla="*/ 1392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6"/>
                <a:gd name="T25" fmla="*/ 0 h 1392"/>
                <a:gd name="T26" fmla="*/ 1776 w 1776"/>
                <a:gd name="T27" fmla="*/ 1392 h 1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6" h="1392">
                  <a:moveTo>
                    <a:pt x="0" y="1392"/>
                  </a:moveTo>
                  <a:cubicBezTo>
                    <a:pt x="48" y="1392"/>
                    <a:pt x="96" y="1392"/>
                    <a:pt x="192" y="1200"/>
                  </a:cubicBezTo>
                  <a:cubicBezTo>
                    <a:pt x="288" y="1008"/>
                    <a:pt x="456" y="440"/>
                    <a:pt x="576" y="240"/>
                  </a:cubicBezTo>
                  <a:cubicBezTo>
                    <a:pt x="696" y="40"/>
                    <a:pt x="808" y="0"/>
                    <a:pt x="912" y="0"/>
                  </a:cubicBezTo>
                  <a:cubicBezTo>
                    <a:pt x="1016" y="0"/>
                    <a:pt x="1080" y="40"/>
                    <a:pt x="1200" y="240"/>
                  </a:cubicBezTo>
                  <a:cubicBezTo>
                    <a:pt x="1320" y="440"/>
                    <a:pt x="1536" y="1008"/>
                    <a:pt x="1632" y="1200"/>
                  </a:cubicBezTo>
                  <a:cubicBezTo>
                    <a:pt x="1728" y="1392"/>
                    <a:pt x="1744" y="1360"/>
                    <a:pt x="1776" y="1392"/>
                  </a:cubicBezTo>
                  <a:lnTo>
                    <a:pt x="0" y="1392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2016" y="2448"/>
              <a:ext cx="368" cy="712"/>
            </a:xfrm>
            <a:custGeom>
              <a:avLst/>
              <a:gdLst>
                <a:gd name="T0" fmla="*/ 0 w 368"/>
                <a:gd name="T1" fmla="*/ 712 h 712"/>
                <a:gd name="T2" fmla="*/ 144 w 368"/>
                <a:gd name="T3" fmla="*/ 472 h 712"/>
                <a:gd name="T4" fmla="*/ 336 w 368"/>
                <a:gd name="T5" fmla="*/ 40 h 712"/>
                <a:gd name="T6" fmla="*/ 336 w 368"/>
                <a:gd name="T7" fmla="*/ 712 h 712"/>
                <a:gd name="T8" fmla="*/ 0 w 368"/>
                <a:gd name="T9" fmla="*/ 712 h 7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12"/>
                <a:gd name="T17" fmla="*/ 368 w 368"/>
                <a:gd name="T18" fmla="*/ 712 h 7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12">
                  <a:moveTo>
                    <a:pt x="0" y="712"/>
                  </a:moveTo>
                  <a:cubicBezTo>
                    <a:pt x="44" y="648"/>
                    <a:pt x="88" y="584"/>
                    <a:pt x="144" y="472"/>
                  </a:cubicBezTo>
                  <a:cubicBezTo>
                    <a:pt x="200" y="360"/>
                    <a:pt x="304" y="0"/>
                    <a:pt x="336" y="40"/>
                  </a:cubicBezTo>
                  <a:cubicBezTo>
                    <a:pt x="368" y="80"/>
                    <a:pt x="352" y="396"/>
                    <a:pt x="336" y="712"/>
                  </a:cubicBezTo>
                  <a:lnTo>
                    <a:pt x="0" y="712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auto">
            <a:xfrm flipH="1">
              <a:off x="3360" y="2448"/>
              <a:ext cx="368" cy="712"/>
            </a:xfrm>
            <a:custGeom>
              <a:avLst/>
              <a:gdLst>
                <a:gd name="T0" fmla="*/ 0 w 368"/>
                <a:gd name="T1" fmla="*/ 712 h 712"/>
                <a:gd name="T2" fmla="*/ 144 w 368"/>
                <a:gd name="T3" fmla="*/ 472 h 712"/>
                <a:gd name="T4" fmla="*/ 336 w 368"/>
                <a:gd name="T5" fmla="*/ 40 h 712"/>
                <a:gd name="T6" fmla="*/ 336 w 368"/>
                <a:gd name="T7" fmla="*/ 712 h 712"/>
                <a:gd name="T8" fmla="*/ 0 w 368"/>
                <a:gd name="T9" fmla="*/ 712 h 7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12"/>
                <a:gd name="T17" fmla="*/ 368 w 368"/>
                <a:gd name="T18" fmla="*/ 712 h 7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12">
                  <a:moveTo>
                    <a:pt x="0" y="712"/>
                  </a:moveTo>
                  <a:cubicBezTo>
                    <a:pt x="44" y="648"/>
                    <a:pt x="88" y="584"/>
                    <a:pt x="144" y="472"/>
                  </a:cubicBezTo>
                  <a:cubicBezTo>
                    <a:pt x="200" y="360"/>
                    <a:pt x="304" y="0"/>
                    <a:pt x="336" y="40"/>
                  </a:cubicBezTo>
                  <a:cubicBezTo>
                    <a:pt x="368" y="80"/>
                    <a:pt x="352" y="396"/>
                    <a:pt x="336" y="712"/>
                  </a:cubicBezTo>
                  <a:lnTo>
                    <a:pt x="0" y="712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H="1">
              <a:off x="2880" y="1632"/>
              <a:ext cx="0" cy="153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V="1">
              <a:off x="1440" y="3168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2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012825"/>
          </a:xfrm>
        </p:spPr>
        <p:txBody>
          <a:bodyPr/>
          <a:lstStyle/>
          <a:p>
            <a:r>
              <a:rPr lang="nl-NL" sz="3300" smtClean="0">
                <a:solidFill>
                  <a:srgbClr val="000308"/>
                </a:solidFill>
              </a:rPr>
              <a:t>Groep 2: cogn. hoogbegaafde leerlingen (2,5%) </a:t>
            </a:r>
            <a:r>
              <a:rPr lang="nl-NL" sz="2800" smtClean="0">
                <a:solidFill>
                  <a:srgbClr val="000308"/>
                </a:solidFill>
              </a:rPr>
              <a:t>(Mooij &amp; Driessen, 2008)</a:t>
            </a:r>
          </a:p>
        </p:txBody>
      </p:sp>
      <p:graphicFrame>
        <p:nvGraphicFramePr>
          <p:cNvPr id="5" name="Tijdelijke aanduiding voor tabel 4"/>
          <p:cNvGraphicFramePr>
            <a:graphicFrameLocks noGrp="1"/>
          </p:cNvGraphicFramePr>
          <p:nvPr>
            <p:ph type="tbl" idx="1"/>
          </p:nvPr>
        </p:nvGraphicFramePr>
        <p:xfrm>
          <a:off x="0" y="1916113"/>
          <a:ext cx="9144000" cy="389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59"/>
                <a:gridCol w="1683060"/>
                <a:gridCol w="1683060"/>
                <a:gridCol w="1683060"/>
                <a:gridCol w="1683060"/>
              </a:tblGrid>
              <a:tr h="303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Kenmerken groep 2</a:t>
                      </a:r>
                      <a:endParaRPr lang="en-GB" sz="23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0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300" b="1" dirty="0" smtClean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b="1" dirty="0" smtClean="0">
                          <a:latin typeface="+mj-lt"/>
                          <a:ea typeface="Calibri"/>
                          <a:cs typeface="Times New Roman"/>
                        </a:rPr>
                        <a:t>Leerkrachtscore 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b="0" i="1" dirty="0">
                          <a:latin typeface="+mj-lt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nl-NL" sz="2300" b="0" i="1" dirty="0" err="1">
                          <a:latin typeface="+mj-lt"/>
                          <a:ea typeface="Calibri"/>
                          <a:cs typeface="Times New Roman"/>
                        </a:rPr>
                        <a:t>lln</a:t>
                      </a:r>
                      <a:endParaRPr lang="en-GB" sz="2300" b="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b="0" i="1" dirty="0">
                          <a:latin typeface="+mj-lt"/>
                          <a:ea typeface="Calibri"/>
                          <a:cs typeface="Times New Roman"/>
                        </a:rPr>
                        <a:t>Gebruik LVS</a:t>
                      </a:r>
                      <a:endParaRPr lang="en-GB" sz="2300" b="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b="0" i="1" dirty="0">
                          <a:latin typeface="+mj-lt"/>
                          <a:ea typeface="Calibri"/>
                          <a:cs typeface="Times New Roman"/>
                        </a:rPr>
                        <a:t>M </a:t>
                      </a:r>
                      <a:r>
                        <a:rPr lang="nl-NL" sz="2300" b="0" i="1" dirty="0" err="1">
                          <a:latin typeface="+mj-lt"/>
                          <a:ea typeface="Calibri"/>
                          <a:cs typeface="Times New Roman"/>
                        </a:rPr>
                        <a:t>vrber</a:t>
                      </a:r>
                      <a:r>
                        <a:rPr lang="nl-NL" sz="2300" b="0" i="1" dirty="0">
                          <a:latin typeface="+mj-lt"/>
                          <a:ea typeface="Calibri"/>
                          <a:cs typeface="Times New Roman"/>
                        </a:rPr>
                        <a:t>. rek.</a:t>
                      </a:r>
                      <a:endParaRPr lang="en-GB" sz="2300" b="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b="0" i="1" dirty="0">
                          <a:latin typeface="+mj-lt"/>
                          <a:ea typeface="Calibri"/>
                          <a:cs typeface="Times New Roman"/>
                        </a:rPr>
                        <a:t>Versnelling</a:t>
                      </a:r>
                      <a:endParaRPr lang="en-GB" sz="2300" b="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latin typeface="+mj-lt"/>
                          <a:ea typeface="Calibri"/>
                          <a:cs typeface="Times New Roman"/>
                        </a:rPr>
                        <a:t>welbevinden</a:t>
                      </a:r>
                      <a:endParaRPr lang="en-GB" sz="2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Neg.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Neg.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latin typeface="+mj-lt"/>
                          <a:ea typeface="Calibri"/>
                          <a:cs typeface="Times New Roman"/>
                        </a:rPr>
                        <a:t>Neg.</a:t>
                      </a:r>
                      <a:endParaRPr lang="en-GB" sz="2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latin typeface="+mj-lt"/>
                          <a:ea typeface="Calibri"/>
                          <a:cs typeface="Times New Roman"/>
                        </a:rPr>
                        <a:t>Pos.</a:t>
                      </a:r>
                      <a:endParaRPr lang="en-GB" sz="2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populariteit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latin typeface="+mj-lt"/>
                          <a:ea typeface="Calibri"/>
                          <a:cs typeface="Times New Roman"/>
                        </a:rPr>
                        <a:t>Neg.</a:t>
                      </a:r>
                      <a:endParaRPr lang="en-GB" sz="2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Neg.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latin typeface="+mj-lt"/>
                          <a:ea typeface="Calibri"/>
                          <a:cs typeface="Times New Roman"/>
                        </a:rPr>
                        <a:t>Neg.</a:t>
                      </a:r>
                      <a:endParaRPr lang="en-GB" sz="2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300" dirty="0" smtClean="0">
                          <a:latin typeface="+mj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/>
                </a:tc>
              </a:tr>
              <a:tr h="447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relatie met </a:t>
                      </a:r>
                      <a:r>
                        <a:rPr lang="nl-NL" sz="2300" dirty="0" err="1" smtClean="0">
                          <a:latin typeface="+mj-lt"/>
                          <a:ea typeface="Calibri"/>
                          <a:cs typeface="Times New Roman"/>
                        </a:rPr>
                        <a:t>leerkr</a:t>
                      </a:r>
                      <a:r>
                        <a:rPr lang="nl-NL" sz="2300" dirty="0" smtClean="0"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latin typeface="+mj-lt"/>
                          <a:ea typeface="Calibri"/>
                          <a:cs typeface="Times New Roman"/>
                        </a:rPr>
                        <a:t>Neg.</a:t>
                      </a:r>
                      <a:endParaRPr lang="en-GB" sz="2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300" dirty="0" smtClean="0">
                          <a:latin typeface="+mj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latin typeface="+mj-lt"/>
                          <a:ea typeface="Calibri"/>
                          <a:cs typeface="Times New Roman"/>
                        </a:rPr>
                        <a:t>Neg.</a:t>
                      </a:r>
                      <a:endParaRPr lang="en-GB" sz="2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Pos.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latin typeface="+mj-lt"/>
                          <a:ea typeface="Calibri"/>
                          <a:cs typeface="Times New Roman"/>
                        </a:rPr>
                        <a:t>zelfvertrouwen</a:t>
                      </a:r>
                      <a:endParaRPr lang="en-GB" sz="2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latin typeface="+mj-lt"/>
                          <a:ea typeface="Calibri"/>
                          <a:cs typeface="Times New Roman"/>
                        </a:rPr>
                        <a:t>--</a:t>
                      </a:r>
                      <a:endParaRPr lang="nl-NL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Neg.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300" dirty="0" smtClean="0">
                          <a:latin typeface="+mj-lt"/>
                          <a:ea typeface="Calibri"/>
                          <a:cs typeface="Times New Roman"/>
                        </a:rPr>
                        <a:t>--</a:t>
                      </a:r>
                      <a:endParaRPr lang="nl-NL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latin typeface="+mj-lt"/>
                          <a:ea typeface="Calibri"/>
                          <a:cs typeface="Times New Roman"/>
                        </a:rPr>
                        <a:t>Pos.</a:t>
                      </a:r>
                      <a:endParaRPr lang="en-GB" sz="2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werkhouding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300" dirty="0" smtClean="0">
                          <a:latin typeface="+mj-lt"/>
                          <a:ea typeface="Calibri"/>
                          <a:cs typeface="Times New Roman"/>
                        </a:rPr>
                        <a:t>--</a:t>
                      </a:r>
                      <a:endParaRPr lang="nl-NL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Neg.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300" dirty="0" smtClean="0">
                          <a:latin typeface="+mj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300" dirty="0" smtClean="0">
                          <a:latin typeface="+mj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/>
                </a:tc>
              </a:tr>
              <a:tr h="447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onderpresteren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300" dirty="0" smtClean="0">
                          <a:latin typeface="+mj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latin typeface="+mj-lt"/>
                          <a:ea typeface="Calibri"/>
                          <a:cs typeface="Times New Roman"/>
                        </a:rPr>
                        <a:t>Pos.</a:t>
                      </a:r>
                      <a:endParaRPr lang="en-GB" sz="2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latin typeface="+mj-lt"/>
                          <a:ea typeface="Calibri"/>
                          <a:cs typeface="Times New Roman"/>
                        </a:rPr>
                        <a:t>Pos.</a:t>
                      </a:r>
                      <a:endParaRPr lang="en-GB" sz="2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300" dirty="0" smtClean="0">
                          <a:latin typeface="+mj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583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87675" y="6248400"/>
            <a:ext cx="3168650" cy="457200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989012"/>
          </a:xfrm>
        </p:spPr>
        <p:txBody>
          <a:bodyPr/>
          <a:lstStyle/>
          <a:p>
            <a:r>
              <a:rPr lang="nl-NL" sz="4000" smtClean="0">
                <a:solidFill>
                  <a:srgbClr val="000308"/>
                </a:solidFill>
              </a:rPr>
              <a:t>(Gedwongen) onderpresteren</a:t>
            </a:r>
            <a:endParaRPr lang="nl-NL" smtClean="0">
              <a:solidFill>
                <a:srgbClr val="000308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8459787" cy="4137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nl-NL" dirty="0" smtClean="0">
                <a:solidFill>
                  <a:srgbClr val="000308"/>
                </a:solidFill>
                <a:latin typeface="+mj-lt"/>
              </a:rPr>
              <a:t>Vierjarigen intrede PO</a:t>
            </a:r>
          </a:p>
          <a:p>
            <a:pPr>
              <a:lnSpc>
                <a:spcPct val="90000"/>
              </a:lnSpc>
              <a:defRPr/>
            </a:pP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Geen </a:t>
            </a:r>
            <a:r>
              <a:rPr lang="nl-NL" sz="2800" dirty="0">
                <a:solidFill>
                  <a:srgbClr val="000308"/>
                </a:solidFill>
                <a:latin typeface="+mj-lt"/>
              </a:rPr>
              <a:t>groepsactiviteiten, </a:t>
            </a: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isolatie </a:t>
            </a:r>
            <a:r>
              <a:rPr lang="nl-NL" sz="2800" dirty="0" err="1" smtClean="0">
                <a:solidFill>
                  <a:srgbClr val="000308"/>
                </a:solidFill>
                <a:latin typeface="+mj-lt"/>
              </a:rPr>
              <a:t>sociaal-emotion</a:t>
            </a: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Verlies leerstrategieën (</a:t>
            </a:r>
            <a:r>
              <a:rPr lang="en-US" sz="2800" dirty="0" err="1" smtClean="0">
                <a:solidFill>
                  <a:srgbClr val="000308"/>
                </a:solidFill>
                <a:latin typeface="+mj-lt"/>
              </a:rPr>
              <a:t>Kalyuga</a:t>
            </a:r>
            <a:r>
              <a:rPr lang="en-US" sz="2800" dirty="0" smtClean="0">
                <a:solidFill>
                  <a:srgbClr val="000308"/>
                </a:solidFill>
                <a:latin typeface="+mj-lt"/>
              </a:rPr>
              <a:t>, 2007)</a:t>
            </a:r>
            <a:endParaRPr lang="nl-NL" sz="2800" dirty="0" smtClean="0">
              <a:solidFill>
                <a:srgbClr val="000308"/>
              </a:soli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Perfectionisme, faalangst (</a:t>
            </a:r>
            <a:r>
              <a:rPr lang="nl-NL" sz="2800" dirty="0" err="1" smtClean="0">
                <a:solidFill>
                  <a:srgbClr val="000308"/>
                </a:solidFill>
                <a:latin typeface="+mj-lt"/>
              </a:rPr>
              <a:t>Colangelo</a:t>
            </a: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 e.a., </a:t>
            </a:r>
            <a:r>
              <a:rPr lang="en-GB" sz="2800" dirty="0" smtClean="0">
                <a:solidFill>
                  <a:srgbClr val="000308"/>
                </a:solidFill>
                <a:latin typeface="+mj-lt"/>
              </a:rPr>
              <a:t>2004)</a:t>
            </a:r>
          </a:p>
          <a:p>
            <a:pPr>
              <a:lnSpc>
                <a:spcPct val="90000"/>
              </a:lnSpc>
              <a:defRPr/>
            </a:pP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Onrealistisch of buitenschools</a:t>
            </a:r>
          </a:p>
          <a:p>
            <a:pPr>
              <a:lnSpc>
                <a:spcPct val="90000"/>
              </a:lnSpc>
              <a:defRPr/>
            </a:pP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Schoolprestaties cognitief </a:t>
            </a:r>
            <a:r>
              <a:rPr lang="nl-NL" sz="2800" dirty="0" err="1" smtClean="0">
                <a:solidFill>
                  <a:srgbClr val="000308"/>
                </a:solidFill>
                <a:latin typeface="+mj-lt"/>
              </a:rPr>
              <a:t>hoogbeg</a:t>
            </a:r>
            <a:r>
              <a:rPr lang="nl-NL" sz="2800" dirty="0" smtClean="0">
                <a:solidFill>
                  <a:srgbClr val="000308"/>
                </a:solidFill>
                <a:latin typeface="+mj-lt"/>
              </a:rPr>
              <a:t>. leerlingen: 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rgbClr val="000308"/>
                </a:solidFill>
                <a:latin typeface="+mj-lt"/>
              </a:rPr>
              <a:t>Intrede en vervolg PO (</a:t>
            </a:r>
            <a:r>
              <a:rPr lang="nl-NL" sz="2400" dirty="0" err="1" smtClean="0">
                <a:solidFill>
                  <a:srgbClr val="000308"/>
                </a:solidFill>
                <a:latin typeface="+mj-lt"/>
              </a:rPr>
              <a:t>Mooij</a:t>
            </a:r>
            <a:r>
              <a:rPr lang="nl-NL" sz="2400" dirty="0" smtClean="0">
                <a:solidFill>
                  <a:srgbClr val="000308"/>
                </a:solidFill>
                <a:latin typeface="+mj-lt"/>
              </a:rPr>
              <a:t> e.a., 2007, 2012)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rgbClr val="000308"/>
                </a:solidFill>
                <a:latin typeface="+mj-lt"/>
              </a:rPr>
              <a:t>VO (</a:t>
            </a:r>
            <a:r>
              <a:rPr lang="nl-NL" sz="2400" dirty="0" err="1" smtClean="0">
                <a:solidFill>
                  <a:srgbClr val="000308"/>
                </a:solidFill>
                <a:latin typeface="+mj-lt"/>
              </a:rPr>
              <a:t>Guldemond</a:t>
            </a:r>
            <a:r>
              <a:rPr lang="nl-NL" sz="2400" dirty="0" smtClean="0">
                <a:solidFill>
                  <a:srgbClr val="000308"/>
                </a:solidFill>
                <a:latin typeface="+mj-lt"/>
              </a:rPr>
              <a:t>, </a:t>
            </a:r>
            <a:r>
              <a:rPr lang="nl-NL" sz="2400" dirty="0" err="1" smtClean="0">
                <a:solidFill>
                  <a:srgbClr val="000308"/>
                </a:solidFill>
                <a:latin typeface="+mj-lt"/>
              </a:rPr>
              <a:t>Bosker</a:t>
            </a:r>
            <a:r>
              <a:rPr lang="nl-NL" sz="2400" dirty="0" smtClean="0">
                <a:solidFill>
                  <a:srgbClr val="000308"/>
                </a:solidFill>
                <a:latin typeface="+mj-lt"/>
              </a:rPr>
              <a:t> e.a., 2003, 2012)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rgbClr val="000308"/>
                </a:solidFill>
                <a:latin typeface="+mj-lt"/>
              </a:rPr>
              <a:t>Internationaal (Minne, </a:t>
            </a:r>
            <a:r>
              <a:rPr lang="nl-NL" sz="2400" dirty="0" err="1" smtClean="0">
                <a:solidFill>
                  <a:srgbClr val="000308"/>
                </a:solidFill>
                <a:latin typeface="+mj-lt"/>
              </a:rPr>
              <a:t>Rensman</a:t>
            </a:r>
            <a:r>
              <a:rPr lang="nl-NL" sz="2400" dirty="0" smtClean="0">
                <a:solidFill>
                  <a:srgbClr val="000308"/>
                </a:solidFill>
                <a:latin typeface="+mj-lt"/>
              </a:rPr>
              <a:t> e.a., 2007) </a:t>
            </a:r>
          </a:p>
          <a:p>
            <a:pPr>
              <a:lnSpc>
                <a:spcPct val="90000"/>
              </a:lnSpc>
              <a:defRPr/>
            </a:pPr>
            <a:endParaRPr lang="nl-NL" sz="2800" dirty="0" smtClean="0">
              <a:solidFill>
                <a:srgbClr val="000308"/>
              </a:solidFill>
              <a:latin typeface="+mj-lt"/>
            </a:endParaRPr>
          </a:p>
        </p:txBody>
      </p:sp>
      <p:sp>
        <p:nvSpPr>
          <p:cNvPr id="2355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59113" y="6248400"/>
            <a:ext cx="3168650" cy="457200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8450"/>
            <a:ext cx="9144000" cy="1095375"/>
          </a:xfrm>
        </p:spPr>
        <p:txBody>
          <a:bodyPr/>
          <a:lstStyle/>
          <a:p>
            <a:r>
              <a:rPr lang="nl-NL" sz="4000" smtClean="0">
                <a:solidFill>
                  <a:srgbClr val="000308"/>
                </a:solidFill>
              </a:rPr>
              <a:t>Aanpakken verschillend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675687" cy="4138612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None/>
            </a:pPr>
            <a:r>
              <a:rPr lang="nl-NL" smtClean="0">
                <a:solidFill>
                  <a:srgbClr val="000308"/>
                </a:solidFill>
                <a:latin typeface="Arial" charset="0"/>
              </a:rPr>
              <a:t>1. Aanpassing aan leeftijdgroepering</a:t>
            </a:r>
          </a:p>
          <a:p>
            <a:pPr marL="514350" indent="-514350">
              <a:lnSpc>
                <a:spcPct val="90000"/>
              </a:lnSpc>
              <a:buFontTx/>
              <a:buAutoNum type="alphaLcPeriod"/>
            </a:pPr>
            <a:r>
              <a:rPr lang="nl-NL" sz="2400" smtClean="0">
                <a:solidFill>
                  <a:srgbClr val="000308"/>
                </a:solidFill>
                <a:latin typeface="Arial" charset="0"/>
              </a:rPr>
              <a:t>Verrijking / verdieping speel-leerstofaanbod</a:t>
            </a:r>
          </a:p>
          <a:p>
            <a:pPr marL="514350" indent="-514350">
              <a:lnSpc>
                <a:spcPct val="90000"/>
              </a:lnSpc>
              <a:buFontTx/>
              <a:buAutoNum type="alphaLcPeriod"/>
            </a:pPr>
            <a:r>
              <a:rPr lang="nl-NL" sz="2400" smtClean="0">
                <a:solidFill>
                  <a:srgbClr val="000308"/>
                </a:solidFill>
                <a:latin typeface="Arial" charset="0"/>
              </a:rPr>
              <a:t>Indikking (compacting) en verrijking</a:t>
            </a:r>
          </a:p>
          <a:p>
            <a:pPr marL="514350" indent="-514350">
              <a:lnSpc>
                <a:spcPct val="90000"/>
              </a:lnSpc>
              <a:buFontTx/>
              <a:buAutoNum type="alphaLcPeriod"/>
            </a:pPr>
            <a:r>
              <a:rPr lang="nl-NL" sz="2400" smtClean="0">
                <a:solidFill>
                  <a:srgbClr val="000308"/>
                </a:solidFill>
                <a:latin typeface="Arial" charset="0"/>
              </a:rPr>
              <a:t>Plusgroepen en –klassen</a:t>
            </a:r>
          </a:p>
          <a:p>
            <a:pPr marL="514350" indent="-514350">
              <a:lnSpc>
                <a:spcPct val="90000"/>
              </a:lnSpc>
              <a:buFontTx/>
              <a:buAutoNum type="alphaLcPeriod"/>
            </a:pPr>
            <a:r>
              <a:rPr lang="nl-NL" sz="2400" smtClean="0">
                <a:solidFill>
                  <a:srgbClr val="000308"/>
                </a:solidFill>
                <a:latin typeface="Arial" charset="0"/>
              </a:rPr>
              <a:t>Specifieke programma’s, (zomer)cursussen</a:t>
            </a:r>
          </a:p>
          <a:p>
            <a:pPr marL="514350" indent="-514350">
              <a:lnSpc>
                <a:spcPct val="90000"/>
              </a:lnSpc>
              <a:buFontTx/>
              <a:buAutoNum type="alphaLcPeriod"/>
            </a:pPr>
            <a:r>
              <a:rPr lang="nl-NL" sz="2400" smtClean="0">
                <a:solidFill>
                  <a:srgbClr val="000308"/>
                </a:solidFill>
                <a:latin typeface="Arial" charset="0"/>
              </a:rPr>
              <a:t>(Versnelling)</a:t>
            </a:r>
          </a:p>
          <a:p>
            <a:pPr marL="514350" indent="-514350">
              <a:lnSpc>
                <a:spcPct val="90000"/>
              </a:lnSpc>
              <a:buFontTx/>
              <a:buAutoNum type="alphaLcPeriod"/>
            </a:pPr>
            <a:r>
              <a:rPr lang="nl-NL" sz="2400" smtClean="0">
                <a:solidFill>
                  <a:srgbClr val="000308"/>
                </a:solidFill>
                <a:latin typeface="Arial" charset="0"/>
              </a:rPr>
              <a:t>Excellentieprogramma’s </a:t>
            </a:r>
          </a:p>
          <a:p>
            <a:pPr marL="514350" indent="-514350">
              <a:lnSpc>
                <a:spcPct val="90000"/>
              </a:lnSpc>
              <a:buFontTx/>
              <a:buAutoNum type="alphaLcPeriod"/>
            </a:pPr>
            <a:r>
              <a:rPr lang="nl-NL" sz="2400" smtClean="0">
                <a:solidFill>
                  <a:srgbClr val="000308"/>
                </a:solidFill>
                <a:latin typeface="Arial" charset="0"/>
              </a:rPr>
              <a:t>Speciaal onderwijs cognit. HB (bijv. Leonardo)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nl-NL" smtClean="0">
                <a:solidFill>
                  <a:srgbClr val="000308"/>
                </a:solidFill>
                <a:latin typeface="Arial" charset="0"/>
              </a:rPr>
              <a:t>2. Optimaal onderwijs voor elke leerling</a:t>
            </a:r>
          </a:p>
          <a:p>
            <a:pPr marL="514350" indent="-514350">
              <a:lnSpc>
                <a:spcPct val="90000"/>
              </a:lnSpc>
            </a:pPr>
            <a:endParaRPr lang="nl-NL" sz="2800" smtClean="0"/>
          </a:p>
        </p:txBody>
      </p:sp>
      <p:sp>
        <p:nvSpPr>
          <p:cNvPr id="2457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3176588" cy="539750"/>
          </a:xfrm>
          <a:noFill/>
        </p:spPr>
        <p:txBody>
          <a:bodyPr/>
          <a:lstStyle/>
          <a:p>
            <a:r>
              <a:rPr lang="nl-NL">
                <a:solidFill>
                  <a:srgbClr val="000308"/>
                </a:solidFill>
              </a:rPr>
              <a:t>© Prof. dr. T. Mooij RU-Nijmegen ITS / OUNL-Heerlen Celstec, 3 juli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59113" y="6248400"/>
            <a:ext cx="3168650" cy="457200"/>
          </a:xfrm>
          <a:noFill/>
        </p:spPr>
        <p:txBody>
          <a:bodyPr/>
          <a:lstStyle/>
          <a:p>
            <a:r>
              <a:rPr lang="nl-NL"/>
              <a:t>© Prof. dr. T. Mooij RU-Nijmegen ITS / OUNL-Heerlen Celstec, 3 juli 2012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938"/>
            <a:ext cx="9144000" cy="1431926"/>
          </a:xfrm>
        </p:spPr>
        <p:txBody>
          <a:bodyPr/>
          <a:lstStyle/>
          <a:p>
            <a:r>
              <a:rPr lang="nl-NL" sz="4000" smtClean="0">
                <a:solidFill>
                  <a:srgbClr val="000308"/>
                </a:solidFill>
              </a:rPr>
              <a:t>Optimaal onderwijs: leerpsychologie</a:t>
            </a:r>
            <a:endParaRPr lang="nl-NL" sz="4000" smtClean="0"/>
          </a:p>
        </p:txBody>
      </p:sp>
      <p:graphicFrame>
        <p:nvGraphicFramePr>
          <p:cNvPr id="160771" name="Group 3"/>
          <p:cNvGraphicFramePr>
            <a:graphicFrameLocks noGrp="1"/>
          </p:cNvGraphicFramePr>
          <p:nvPr>
            <p:ph type="tbl" idx="1"/>
          </p:nvPr>
        </p:nvGraphicFramePr>
        <p:xfrm>
          <a:off x="395288" y="1628775"/>
          <a:ext cx="8280400" cy="4465638"/>
        </p:xfrm>
        <a:graphic>
          <a:graphicData uri="http://schemas.openxmlformats.org/drawingml/2006/table">
            <a:tbl>
              <a:tblPr/>
              <a:tblGrid>
                <a:gridCol w="2415705"/>
                <a:gridCol w="1954774"/>
                <a:gridCol w="1954773"/>
                <a:gridCol w="1954774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Leerkenmerk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Beginniveau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Leerstappen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Kleiner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Motivering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Concreet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Structurering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Opdracht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Duur werken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Herhaling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 variatie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Nieuw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Begeleiding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Vaker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Minder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Zelfregulerend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0705 Ton Mooij ECER 2010 Design and implementation of ICT-supported education for highly able primary pupils">
  <a:themeElements>
    <a:clrScheme name="Aangepast 2">
      <a:dk1>
        <a:srgbClr val="000000"/>
      </a:dk1>
      <a:lt1>
        <a:srgbClr val="FFFFE2"/>
      </a:lt1>
      <a:dk2>
        <a:srgbClr val="808000"/>
      </a:dk2>
      <a:lt2>
        <a:srgbClr val="666633"/>
      </a:lt2>
      <a:accent1>
        <a:srgbClr val="92D050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Kantoor - klassie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20100705 Ton Mooij ECER 2010 Design and implementation of ICT-supported education for highly able primary pupils</Template>
  <TotalTime>1852</TotalTime>
  <Words>560</Words>
  <Application>Microsoft Office PowerPoint</Application>
  <PresentationFormat>On-screen Show (4:3)</PresentationFormat>
  <Paragraphs>171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MS Mincho</vt:lpstr>
      <vt:lpstr>Calibri</vt:lpstr>
      <vt:lpstr>20100705 Ton Mooij ECER 2010 Design and implementation of ICT-supported education for highly able primary pupils</vt:lpstr>
      <vt:lpstr>     Hoogbegaafd: Thuis en in school   Prof. dr. Ton Mooij  ITS, Radboud Universiteit Nijmegen Celstec, Open Universiteit Nederland, Heerlen      </vt:lpstr>
      <vt:lpstr>Overzicht</vt:lpstr>
      <vt:lpstr>Begrip</vt:lpstr>
      <vt:lpstr>Bepaling cognitief hoogbegaafd</vt:lpstr>
      <vt:lpstr>Onderzoek vierjarigen  (Mooij &amp; Smeets, 1997)</vt:lpstr>
      <vt:lpstr>Groep 2: cogn. hoogbegaafde leerlingen (2,5%) (Mooij &amp; Driessen, 2008)</vt:lpstr>
      <vt:lpstr>(Gedwongen) onderpresteren</vt:lpstr>
      <vt:lpstr>Aanpakken verschillend</vt:lpstr>
      <vt:lpstr>Optimaal onderwijs: leerpsychologie</vt:lpstr>
      <vt:lpstr>Optimaal onderwijs: instructie en leren </vt:lpstr>
      <vt:lpstr>Dia 11</vt:lpstr>
      <vt:lpstr>Dia 12</vt:lpstr>
      <vt:lpstr>Dia 13</vt:lpstr>
      <vt:lpstr>School, leerling, ouders, professional</vt:lpstr>
      <vt:lpstr>Praktijk Onderwijs Bewijs</vt:lpstr>
      <vt:lpstr>Optimaal onderwijs: schoolbestuur</vt:lpstr>
      <vt:lpstr>Vragen en discussie??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ITS ITS</dc:creator>
  <cp:lastModifiedBy>RosThijmsA</cp:lastModifiedBy>
  <cp:revision>56</cp:revision>
  <dcterms:created xsi:type="dcterms:W3CDTF">2007-12-11T14:27:05Z</dcterms:created>
  <dcterms:modified xsi:type="dcterms:W3CDTF">2012-06-27T12:57:44Z</dcterms:modified>
</cp:coreProperties>
</file>